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688" r:id="rId6"/>
    <p:sldMasterId id="2147483678" r:id="rId7"/>
    <p:sldMasterId id="2147483685" r:id="rId8"/>
  </p:sldMasterIdLst>
  <p:sldIdLst>
    <p:sldId id="275" r:id="rId9"/>
    <p:sldId id="288" r:id="rId10"/>
    <p:sldId id="295" r:id="rId11"/>
    <p:sldId id="280" r:id="rId12"/>
    <p:sldId id="287" r:id="rId13"/>
    <p:sldId id="286" r:id="rId14"/>
    <p:sldId id="285" r:id="rId15"/>
    <p:sldId id="284" r:id="rId16"/>
    <p:sldId id="292" r:id="rId17"/>
    <p:sldId id="291" r:id="rId18"/>
    <p:sldId id="290" r:id="rId19"/>
    <p:sldId id="289" r:id="rId20"/>
    <p:sldId id="294" r:id="rId21"/>
    <p:sldId id="293" r:id="rId22"/>
    <p:sldId id="278" r:id="rId23"/>
  </p:sldIdLst>
  <p:sldSz cx="10363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610"/>
    <a:srgbClr val="254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5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sey, Armenthia F (Mint) CIV DLA SMALL BUSINESS PROG (USA)" userId="cc9fce78-e806-45aa-8be1-b65277041823" providerId="ADAL" clId="{439E953A-5E50-41E5-9D89-CB26605C135C}"/>
    <pc:docChg chg="modSld">
      <pc:chgData name="Massey, Armenthia F (Mint) CIV DLA SMALL BUSINESS PROG (USA)" userId="cc9fce78-e806-45aa-8be1-b65277041823" providerId="ADAL" clId="{439E953A-5E50-41E5-9D89-CB26605C135C}" dt="2025-05-06T19:23:04.029" v="1" actId="20577"/>
      <pc:docMkLst>
        <pc:docMk/>
      </pc:docMkLst>
      <pc:sldChg chg="modSp mod">
        <pc:chgData name="Massey, Armenthia F (Mint) CIV DLA SMALL BUSINESS PROG (USA)" userId="cc9fce78-e806-45aa-8be1-b65277041823" providerId="ADAL" clId="{439E953A-5E50-41E5-9D89-CB26605C135C}" dt="2025-05-06T19:23:04.029" v="1" actId="20577"/>
        <pc:sldMkLst>
          <pc:docMk/>
          <pc:sldMk cId="2893180899" sldId="289"/>
        </pc:sldMkLst>
        <pc:spChg chg="mod">
          <ac:chgData name="Massey, Armenthia F (Mint) CIV DLA SMALL BUSINESS PROG (USA)" userId="cc9fce78-e806-45aa-8be1-b65277041823" providerId="ADAL" clId="{439E953A-5E50-41E5-9D89-CB26605C135C}" dt="2025-05-06T19:23:04.029" v="1" actId="20577"/>
          <ac:spMkLst>
            <pc:docMk/>
            <pc:sldMk cId="2893180899" sldId="289"/>
            <ac:spMk id="2" creationId="{31EC5D09-D5B9-A587-49DC-2D959F355E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656285-711C-4ACB-A7CC-5B3DA8A0BA68}"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305D4F-14F8-40F5-86C0-9E3EF6F96AEC}" type="slidenum">
              <a:rPr lang="en-US" smtClean="0"/>
              <a:t>‹#›</a:t>
            </a:fld>
            <a:endParaRPr lang="en-US"/>
          </a:p>
        </p:txBody>
      </p:sp>
    </p:spTree>
    <p:extLst>
      <p:ext uri="{BB962C8B-B14F-4D97-AF65-F5344CB8AC3E}">
        <p14:creationId xmlns:p14="http://schemas.microsoft.com/office/powerpoint/2010/main" val="298534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Pupose &amp; Agenda CUI">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53BCF8-512E-442D-B61C-D4E03E6E78DF}"/>
              </a:ext>
            </a:extLst>
          </p:cNvPr>
          <p:cNvSpPr/>
          <p:nvPr userDrawn="1"/>
        </p:nvSpPr>
        <p:spPr>
          <a:xfrm>
            <a:off x="4855224" y="4107630"/>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89E486-61F3-74BE-7173-9113F843B71E}"/>
              </a:ext>
            </a:extLst>
          </p:cNvPr>
          <p:cNvSpPr/>
          <p:nvPr userDrawn="1"/>
        </p:nvSpPr>
        <p:spPr>
          <a:xfrm>
            <a:off x="4855224" y="3703619"/>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F313B9D-B6A8-3E8C-EC62-6247625051DA}"/>
              </a:ext>
            </a:extLst>
          </p:cNvPr>
          <p:cNvSpPr/>
          <p:nvPr userDrawn="1"/>
        </p:nvSpPr>
        <p:spPr>
          <a:xfrm>
            <a:off x="4855224" y="1590636"/>
            <a:ext cx="5193323" cy="39504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72676FE-A481-F504-037E-8182A27E5E58}"/>
              </a:ext>
            </a:extLst>
          </p:cNvPr>
          <p:cNvSpPr txBox="1"/>
          <p:nvPr userDrawn="1"/>
        </p:nvSpPr>
        <p:spPr>
          <a:xfrm>
            <a:off x="6772072" y="1566983"/>
            <a:ext cx="1359626" cy="369332"/>
          </a:xfrm>
          <a:prstGeom prst="rect">
            <a:avLst/>
          </a:prstGeom>
          <a:noFill/>
        </p:spPr>
        <p:txBody>
          <a:bodyPr wrap="square" rtlCol="0">
            <a:spAutoFit/>
          </a:bodyPr>
          <a:lstStyle/>
          <a:p>
            <a:r>
              <a:rPr lang="en-US" sz="1800" b="1">
                <a:solidFill>
                  <a:schemeClr val="bg1"/>
                </a:solidFill>
              </a:rPr>
              <a:t>Purpose:</a:t>
            </a:r>
          </a:p>
        </p:txBody>
      </p:sp>
      <p:sp>
        <p:nvSpPr>
          <p:cNvPr id="2" name="Text Placeholder 28">
            <a:extLst>
              <a:ext uri="{FF2B5EF4-FFF2-40B4-BE49-F238E27FC236}">
                <a16:creationId xmlns:a16="http://schemas.microsoft.com/office/drawing/2014/main" id="{F127D036-1FE9-59C6-0F37-B804C6419621}"/>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934A65DC-326B-E6F0-5816-F32C91AD147C}"/>
              </a:ext>
            </a:extLst>
          </p:cNvPr>
          <p:cNvSpPr>
            <a:spLocks noGrp="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6" name="Rectangle: Rounded Corners 5">
            <a:extLst>
              <a:ext uri="{FF2B5EF4-FFF2-40B4-BE49-F238E27FC236}">
                <a16:creationId xmlns:a16="http://schemas.microsoft.com/office/drawing/2014/main" id="{FC9DB60A-42AE-DDD4-9B8A-34E3BD84F212}"/>
              </a:ext>
            </a:extLst>
          </p:cNvPr>
          <p:cNvSpPr/>
          <p:nvPr userDrawn="1"/>
        </p:nvSpPr>
        <p:spPr>
          <a:xfrm>
            <a:off x="4855224" y="5850279"/>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6FBD181-EB4E-AF05-2B25-1DBC856A938C}"/>
              </a:ext>
            </a:extLst>
          </p:cNvPr>
          <p:cNvSpPr txBox="1"/>
          <p:nvPr userDrawn="1"/>
        </p:nvSpPr>
        <p:spPr>
          <a:xfrm>
            <a:off x="5183360" y="5856459"/>
            <a:ext cx="1094057" cy="307777"/>
          </a:xfrm>
          <a:prstGeom prst="rect">
            <a:avLst/>
          </a:prstGeom>
          <a:noFill/>
        </p:spPr>
        <p:txBody>
          <a:bodyPr wrap="square" rtlCol="0">
            <a:spAutoFit/>
          </a:bodyPr>
          <a:lstStyle/>
          <a:p>
            <a:r>
              <a:rPr lang="en-US" sz="1400"/>
              <a:t>Information</a:t>
            </a:r>
          </a:p>
        </p:txBody>
      </p:sp>
      <p:sp>
        <p:nvSpPr>
          <p:cNvPr id="13" name="TextBox 12">
            <a:extLst>
              <a:ext uri="{FF2B5EF4-FFF2-40B4-BE49-F238E27FC236}">
                <a16:creationId xmlns:a16="http://schemas.microsoft.com/office/drawing/2014/main" id="{E0626EF5-744D-7C77-7ECB-0EA6FD3FF807}"/>
              </a:ext>
            </a:extLst>
          </p:cNvPr>
          <p:cNvSpPr txBox="1"/>
          <p:nvPr userDrawn="1"/>
        </p:nvSpPr>
        <p:spPr>
          <a:xfrm>
            <a:off x="9429740" y="5868181"/>
            <a:ext cx="665589" cy="307777"/>
          </a:xfrm>
          <a:prstGeom prst="rect">
            <a:avLst/>
          </a:prstGeom>
          <a:noFill/>
        </p:spPr>
        <p:txBody>
          <a:bodyPr wrap="square" rtlCol="0">
            <a:spAutoFit/>
          </a:bodyPr>
          <a:lstStyle/>
          <a:p>
            <a:r>
              <a:rPr lang="en-US" sz="1400"/>
              <a:t>Other</a:t>
            </a:r>
          </a:p>
        </p:txBody>
      </p:sp>
      <p:sp>
        <p:nvSpPr>
          <p:cNvPr id="21" name="Rectangle 20">
            <a:extLst>
              <a:ext uri="{FF2B5EF4-FFF2-40B4-BE49-F238E27FC236}">
                <a16:creationId xmlns:a16="http://schemas.microsoft.com/office/drawing/2014/main" id="{79C578B2-3380-A9AD-D7DB-A0D310A19A09}"/>
              </a:ext>
            </a:extLst>
          </p:cNvPr>
          <p:cNvSpPr/>
          <p:nvPr userDrawn="1"/>
        </p:nvSpPr>
        <p:spPr>
          <a:xfrm>
            <a:off x="4855224" y="1985683"/>
            <a:ext cx="5193323" cy="14836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0EAFB2F-149E-0559-08FC-192CE92C3784}"/>
              </a:ext>
            </a:extLst>
          </p:cNvPr>
          <p:cNvSpPr/>
          <p:nvPr userDrawn="1"/>
        </p:nvSpPr>
        <p:spPr>
          <a:xfrm>
            <a:off x="6345997"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336493-53DD-6D12-72EA-27C763DDFF6A}"/>
              </a:ext>
            </a:extLst>
          </p:cNvPr>
          <p:cNvSpPr txBox="1"/>
          <p:nvPr userDrawn="1"/>
        </p:nvSpPr>
        <p:spPr>
          <a:xfrm>
            <a:off x="6661175" y="5873987"/>
            <a:ext cx="1083567" cy="307777"/>
          </a:xfrm>
          <a:prstGeom prst="rect">
            <a:avLst/>
          </a:prstGeom>
          <a:noFill/>
        </p:spPr>
        <p:txBody>
          <a:bodyPr wrap="square" rtlCol="0">
            <a:spAutoFit/>
          </a:bodyPr>
          <a:lstStyle/>
          <a:p>
            <a:r>
              <a:rPr lang="en-US" sz="1400"/>
              <a:t>Guidance</a:t>
            </a:r>
          </a:p>
        </p:txBody>
      </p:sp>
      <p:sp>
        <p:nvSpPr>
          <p:cNvPr id="16" name="Rectangle: Rounded Corners 15">
            <a:extLst>
              <a:ext uri="{FF2B5EF4-FFF2-40B4-BE49-F238E27FC236}">
                <a16:creationId xmlns:a16="http://schemas.microsoft.com/office/drawing/2014/main" id="{2CC2F697-A0A9-8A98-B11F-90BC1A4A9041}"/>
              </a:ext>
            </a:extLst>
          </p:cNvPr>
          <p:cNvSpPr/>
          <p:nvPr userDrawn="1"/>
        </p:nvSpPr>
        <p:spPr>
          <a:xfrm>
            <a:off x="7772268" y="5862265"/>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7A2908D-D113-2F89-8EE3-D8690592C1A0}"/>
              </a:ext>
            </a:extLst>
          </p:cNvPr>
          <p:cNvSpPr txBox="1"/>
          <p:nvPr userDrawn="1"/>
        </p:nvSpPr>
        <p:spPr>
          <a:xfrm>
            <a:off x="8099169" y="5873987"/>
            <a:ext cx="910155" cy="307777"/>
          </a:xfrm>
          <a:prstGeom prst="rect">
            <a:avLst/>
          </a:prstGeom>
          <a:noFill/>
        </p:spPr>
        <p:txBody>
          <a:bodyPr wrap="square" rtlCol="0">
            <a:spAutoFit/>
          </a:bodyPr>
          <a:lstStyle/>
          <a:p>
            <a:r>
              <a:rPr lang="en-US" sz="1400"/>
              <a:t>Decision</a:t>
            </a:r>
          </a:p>
        </p:txBody>
      </p:sp>
      <p:sp>
        <p:nvSpPr>
          <p:cNvPr id="18" name="Rectangle: Rounded Corners 17">
            <a:extLst>
              <a:ext uri="{FF2B5EF4-FFF2-40B4-BE49-F238E27FC236}">
                <a16:creationId xmlns:a16="http://schemas.microsoft.com/office/drawing/2014/main" id="{E6056261-293F-80E0-548F-08F121B0E9A1}"/>
              </a:ext>
            </a:extLst>
          </p:cNvPr>
          <p:cNvSpPr/>
          <p:nvPr userDrawn="1"/>
        </p:nvSpPr>
        <p:spPr>
          <a:xfrm>
            <a:off x="9100287" y="5873987"/>
            <a:ext cx="361546" cy="30197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1">
            <a:extLst>
              <a:ext uri="{FF2B5EF4-FFF2-40B4-BE49-F238E27FC236}">
                <a16:creationId xmlns:a16="http://schemas.microsoft.com/office/drawing/2014/main" id="{7A2C510C-92A8-232A-FEAC-1A88DFBF8ADC}"/>
              </a:ext>
            </a:extLst>
          </p:cNvPr>
          <p:cNvSpPr txBox="1"/>
          <p:nvPr userDrawn="1"/>
        </p:nvSpPr>
        <p:spPr>
          <a:xfrm>
            <a:off x="6816639" y="3684024"/>
            <a:ext cx="1270492"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a:solidFill>
                  <a:schemeClr val="bg1"/>
                </a:solidFill>
              </a:rPr>
              <a:t>Agenda</a:t>
            </a:r>
            <a:r>
              <a:rPr lang="en-US" sz="2000" b="1">
                <a:solidFill>
                  <a:schemeClr val="bg1"/>
                </a:solidFill>
              </a:rPr>
              <a:t>:</a:t>
            </a:r>
          </a:p>
        </p:txBody>
      </p:sp>
    </p:spTree>
    <p:extLst>
      <p:ext uri="{BB962C8B-B14F-4D97-AF65-F5344CB8AC3E}">
        <p14:creationId xmlns:p14="http://schemas.microsoft.com/office/powerpoint/2010/main" val="1927413631"/>
      </p:ext>
    </p:extLst>
  </p:cSld>
  <p:clrMapOvr>
    <a:masterClrMapping/>
  </p:clrMapOvr>
  <p:extLst>
    <p:ext uri="{DCECCB84-F9BA-43D5-87BE-67443E8EF086}">
      <p15:sldGuideLst xmlns:p15="http://schemas.microsoft.com/office/powerpoint/2012/main">
        <p15:guide id="1" orient="horz" pos="2448">
          <p15:clr>
            <a:srgbClr val="FBAE40"/>
          </p15:clr>
        </p15:guide>
        <p15:guide id="2" pos="32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_Content Slide">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23A9B41E-E955-7D9F-D4CE-C23C2A7A9EE5}"/>
              </a:ext>
            </a:extLst>
          </p:cNvPr>
          <p:cNvSpPr>
            <a:spLocks noGrp="1"/>
          </p:cNvSpPr>
          <p:nvPr>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3" name="Title 11">
            <a:extLst>
              <a:ext uri="{FF2B5EF4-FFF2-40B4-BE49-F238E27FC236}">
                <a16:creationId xmlns:a16="http://schemas.microsoft.com/office/drawing/2014/main" id="{794DD37D-14FA-654C-687D-87AE016DFB7F}"/>
              </a:ext>
            </a:extLst>
          </p:cNvPr>
          <p:cNvSpPr>
            <a:spLocks noGrp="1" noRot="1" noMove="1" noResize="1" noEditPoints="1" noAdjustHandles="1" noChangeArrowheads="1" noChangeShapeType="1"/>
          </p:cNvSpPr>
          <p:nvPr>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4" name="Slide Number Placeholder 5">
            <a:extLst>
              <a:ext uri="{FF2B5EF4-FFF2-40B4-BE49-F238E27FC236}">
                <a16:creationId xmlns:a16="http://schemas.microsoft.com/office/drawing/2014/main" id="{4D07850F-EE1F-B139-1D79-7132F1A42CD6}"/>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21" name="Group 20">
            <a:extLst>
              <a:ext uri="{FF2B5EF4-FFF2-40B4-BE49-F238E27FC236}">
                <a16:creationId xmlns:a16="http://schemas.microsoft.com/office/drawing/2014/main" id="{2BAD4CEE-3E77-95F0-0241-20928CC52301}"/>
              </a:ext>
            </a:extLst>
          </p:cNvPr>
          <p:cNvGrpSpPr>
            <a:grpSpLocks noGrp="1" noUngrp="1" noRot="1" noMove="1" noResize="1"/>
          </p:cNvGrpSpPr>
          <p:nvPr userDrawn="1"/>
        </p:nvGrpSpPr>
        <p:grpSpPr>
          <a:xfrm>
            <a:off x="155370" y="7445873"/>
            <a:ext cx="6118664" cy="261536"/>
            <a:chOff x="155370" y="7445873"/>
            <a:chExt cx="6118664" cy="261536"/>
          </a:xfrm>
        </p:grpSpPr>
        <p:sp>
          <p:nvSpPr>
            <p:cNvPr id="16" name="TextBox 15">
              <a:extLst>
                <a:ext uri="{FF2B5EF4-FFF2-40B4-BE49-F238E27FC236}">
                  <a16:creationId xmlns:a16="http://schemas.microsoft.com/office/drawing/2014/main" id="{A29D5BFE-CB1C-47D3-A113-E806DD45990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17" name="TextBox 16">
              <a:extLst>
                <a:ext uri="{FF2B5EF4-FFF2-40B4-BE49-F238E27FC236}">
                  <a16:creationId xmlns:a16="http://schemas.microsoft.com/office/drawing/2014/main" id="{13B7B9A0-A956-26B8-662E-67C104F4AA13}"/>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8" name="Star: 5 Points 17">
              <a:extLst>
                <a:ext uri="{FF2B5EF4-FFF2-40B4-BE49-F238E27FC236}">
                  <a16:creationId xmlns:a16="http://schemas.microsoft.com/office/drawing/2014/main" id="{99CA3BB8-7D67-479D-538E-E457BC49998D}"/>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tar: 5 Points 18">
              <a:extLst>
                <a:ext uri="{FF2B5EF4-FFF2-40B4-BE49-F238E27FC236}">
                  <a16:creationId xmlns:a16="http://schemas.microsoft.com/office/drawing/2014/main" id="{79CFC711-1440-6C53-2D3D-4F6C30D531A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Star: 5 Points 19">
              <a:extLst>
                <a:ext uri="{FF2B5EF4-FFF2-40B4-BE49-F238E27FC236}">
                  <a16:creationId xmlns:a16="http://schemas.microsoft.com/office/drawing/2014/main" id="{E6AD96E3-AB76-C66C-9C2F-46E93A66154A}"/>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26933633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_Content Slide_CUI">
    <p:spTree>
      <p:nvGrpSpPr>
        <p:cNvPr id="1" name=""/>
        <p:cNvGrpSpPr/>
        <p:nvPr/>
      </p:nvGrpSpPr>
      <p:grpSpPr>
        <a:xfrm>
          <a:off x="0" y="0"/>
          <a:ext cx="0" cy="0"/>
          <a:chOff x="0" y="0"/>
          <a:chExt cx="0" cy="0"/>
        </a:xfrm>
      </p:grpSpPr>
      <p:sp>
        <p:nvSpPr>
          <p:cNvPr id="10" name="Text Placeholder 28">
            <a:extLst>
              <a:ext uri="{FF2B5EF4-FFF2-40B4-BE49-F238E27FC236}">
                <a16:creationId xmlns:a16="http://schemas.microsoft.com/office/drawing/2014/main" id="{8D6F8CFD-E831-0944-5A93-6E7A2C89BBCB}"/>
              </a:ext>
            </a:extLst>
          </p:cNvPr>
          <p:cNvSpPr>
            <a:spLocks noGrp="1"/>
          </p:cNvSpPr>
          <p:nvPr userDrawn="1">
            <p:ph type="body" sz="quarter" idx="10"/>
          </p:nvPr>
        </p:nvSpPr>
        <p:spPr>
          <a:xfrm>
            <a:off x="5809951" y="812548"/>
            <a:ext cx="4238597" cy="427038"/>
          </a:xfrm>
          <a:prstGeom prst="rect">
            <a:avLst/>
          </a:prstGeom>
        </p:spPr>
        <p:txBody>
          <a:bodyPr/>
          <a:lstStyle>
            <a:lvl1pPr marL="0" indent="0" algn="r">
              <a:buNone/>
              <a:defRPr sz="1100">
                <a:solidFill>
                  <a:srgbClr val="C9AD62"/>
                </a:solidFill>
                <a:latin typeface="Raleway Black" pitchFamily="2" charset="0"/>
              </a:defRPr>
            </a:lvl1pPr>
          </a:lstStyle>
          <a:p>
            <a:pPr lvl="0"/>
            <a:r>
              <a:rPr lang="en-US"/>
              <a:t>Click to edit Master text styles</a:t>
            </a:r>
          </a:p>
        </p:txBody>
      </p:sp>
      <p:sp>
        <p:nvSpPr>
          <p:cNvPr id="11" name="Title 11">
            <a:extLst>
              <a:ext uri="{FF2B5EF4-FFF2-40B4-BE49-F238E27FC236}">
                <a16:creationId xmlns:a16="http://schemas.microsoft.com/office/drawing/2014/main" id="{53F21022-D87F-E441-A23C-9B4EE4DCAB8B}"/>
              </a:ext>
            </a:extLst>
          </p:cNvPr>
          <p:cNvSpPr>
            <a:spLocks noGrp="1" noRot="1" noMove="1" noResize="1" noEditPoints="1" noAdjustHandles="1" noChangeArrowheads="1" noChangeShapeType="1"/>
          </p:cNvSpPr>
          <p:nvPr userDrawn="1">
            <p:ph type="title"/>
          </p:nvPr>
        </p:nvSpPr>
        <p:spPr>
          <a:xfrm>
            <a:off x="2436168" y="313476"/>
            <a:ext cx="7612380" cy="427039"/>
          </a:xfrm>
          <a:prstGeom prst="rect">
            <a:avLst/>
          </a:prstGeom>
        </p:spPr>
        <p:txBody>
          <a:bodyPr/>
          <a:lstStyle>
            <a:lvl1pPr algn="r">
              <a:defRPr sz="2200"/>
            </a:lvl1pPr>
          </a:lstStyle>
          <a:p>
            <a:r>
              <a:rPr lang="en-US"/>
              <a:t>Click to edit Master title style</a:t>
            </a:r>
          </a:p>
        </p:txBody>
      </p:sp>
      <p:sp>
        <p:nvSpPr>
          <p:cNvPr id="13" name="Rectangle 12">
            <a:extLst>
              <a:ext uri="{FF2B5EF4-FFF2-40B4-BE49-F238E27FC236}">
                <a16:creationId xmlns:a16="http://schemas.microsoft.com/office/drawing/2014/main" id="{92478774-2AB7-7AEC-4EA9-4DA66B5AB146}"/>
              </a:ext>
            </a:extLst>
          </p:cNvPr>
          <p:cNvSpPr>
            <a:spLocks noGrp="1" noRot="1" noMove="1" noResize="1" noEditPoints="1" noAdjustHandles="1" noChangeArrowheads="1" noChangeShapeType="1"/>
          </p:cNvSpPr>
          <p:nvPr userDrawn="1"/>
        </p:nvSpPr>
        <p:spPr>
          <a:xfrm>
            <a:off x="4887423" y="90193"/>
            <a:ext cx="553945"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3" name="Slide Number Placeholder 5">
            <a:extLst>
              <a:ext uri="{FF2B5EF4-FFF2-40B4-BE49-F238E27FC236}">
                <a16:creationId xmlns:a16="http://schemas.microsoft.com/office/drawing/2014/main" id="{7E83D8E2-2488-235C-AFE3-2FA5D9B10CF8}"/>
              </a:ext>
            </a:extLst>
          </p:cNvPr>
          <p:cNvSpPr>
            <a:spLocks noGrp="1"/>
          </p:cNvSpPr>
          <p:nvPr userDrawn="1">
            <p:ph type="sldNum" sz="quarter" idx="4"/>
          </p:nvPr>
        </p:nvSpPr>
        <p:spPr>
          <a:xfrm>
            <a:off x="7067583" y="7296112"/>
            <a:ext cx="3068005" cy="414338"/>
          </a:xfrm>
          <a:prstGeom prst="rect">
            <a:avLst/>
          </a:prstGeom>
        </p:spPr>
        <p:txBody>
          <a:bodyPr vert="horz" lIns="91440" tIns="45720" rIns="91440" bIns="45720" rtlCol="0" anchor="ctr"/>
          <a:lstStyle>
            <a:lvl1pPr algn="r">
              <a:defRPr sz="1200">
                <a:solidFill>
                  <a:srgbClr val="C9AD62"/>
                </a:solidFill>
                <a:latin typeface="Raleway Black" pitchFamily="2" charset="0"/>
              </a:defRPr>
            </a:lvl1pPr>
          </a:lstStyle>
          <a:p>
            <a:fld id="{165700FE-BCEC-4E84-BA78-D55E132666CC}" type="slidenum">
              <a:rPr lang="en-US" sz="1000" smtClean="0"/>
              <a:pPr/>
              <a:t>‹#›</a:t>
            </a:fld>
            <a:r>
              <a:rPr lang="en-US"/>
              <a:t> of xx</a:t>
            </a:r>
          </a:p>
        </p:txBody>
      </p:sp>
      <p:grpSp>
        <p:nvGrpSpPr>
          <p:cNvPr id="5" name="Group 4">
            <a:extLst>
              <a:ext uri="{FF2B5EF4-FFF2-40B4-BE49-F238E27FC236}">
                <a16:creationId xmlns:a16="http://schemas.microsoft.com/office/drawing/2014/main" id="{D982A84C-E3E4-8051-7662-41A3EBEE1329}"/>
              </a:ext>
            </a:extLst>
          </p:cNvPr>
          <p:cNvGrpSpPr>
            <a:grpSpLocks noGrp="1" noUngrp="1" noRot="1" noMove="1" noResize="1"/>
          </p:cNvGrpSpPr>
          <p:nvPr userDrawn="1"/>
        </p:nvGrpSpPr>
        <p:grpSpPr>
          <a:xfrm>
            <a:off x="155370" y="7249274"/>
            <a:ext cx="6118664" cy="458135"/>
            <a:chOff x="155370" y="7249274"/>
            <a:chExt cx="6118664" cy="458135"/>
          </a:xfrm>
        </p:grpSpPr>
        <p:sp>
          <p:nvSpPr>
            <p:cNvPr id="12" name="Rectangle 11">
              <a:extLst>
                <a:ext uri="{FF2B5EF4-FFF2-40B4-BE49-F238E27FC236}">
                  <a16:creationId xmlns:a16="http://schemas.microsoft.com/office/drawing/2014/main" id="{1CFE9A48-BFDE-B1A1-EC0B-ADDE27BCB510}"/>
                </a:ext>
              </a:extLst>
            </p:cNvPr>
            <p:cNvSpPr>
              <a:spLocks noGrp="1" noRot="1" noMove="1" noResize="1" noEditPoints="1" noAdjustHandles="1" noChangeArrowheads="1" noChangeShapeType="1"/>
            </p:cNvSpPr>
            <p:nvPr userDrawn="1"/>
          </p:nvSpPr>
          <p:spPr>
            <a:xfrm>
              <a:off x="4887423" y="7249274"/>
              <a:ext cx="553945" cy="180046"/>
            </a:xfrm>
            <a:prstGeom prst="rect">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342916" rtl="0" eaLnBrk="1" fontAlgn="auto" latinLnBrk="0" hangingPunct="1">
                <a:lnSpc>
                  <a:spcPct val="100000"/>
                </a:lnSpc>
                <a:spcBef>
                  <a:spcPts val="0"/>
                </a:spcBef>
                <a:spcAft>
                  <a:spcPts val="0"/>
                </a:spcAft>
                <a:buClrTx/>
                <a:buSzTx/>
                <a:buFontTx/>
                <a:buNone/>
                <a:tabLst/>
                <a:defRPr/>
              </a:pPr>
              <a:r>
                <a:rPr kumimoji="0" lang="en-US" sz="975" b="1" i="0" u="none" strike="noStrike" kern="1200" cap="none" spc="0" normalizeH="0" baseline="0" noProof="0" dirty="0">
                  <a:ln>
                    <a:noFill/>
                  </a:ln>
                  <a:solidFill>
                    <a:schemeClr val="bg1">
                      <a:lumMod val="95000"/>
                    </a:schemeClr>
                  </a:solidFill>
                  <a:effectLst/>
                  <a:uLnTx/>
                  <a:uFillTx/>
                  <a:latin typeface="+mj-lt"/>
                  <a:ea typeface="+mn-ea"/>
                  <a:cs typeface="Times New Roman" panose="02020603050405020304" pitchFamily="18" charset="0"/>
                </a:rPr>
                <a:t>CUI</a:t>
              </a:r>
            </a:p>
          </p:txBody>
        </p:sp>
        <p:sp>
          <p:nvSpPr>
            <p:cNvPr id="2" name="TextBox 1">
              <a:extLst>
                <a:ext uri="{FF2B5EF4-FFF2-40B4-BE49-F238E27FC236}">
                  <a16:creationId xmlns:a16="http://schemas.microsoft.com/office/drawing/2014/main" id="{2BAE05E5-3E43-823D-0C10-C2CFCBB8066E}"/>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4" name="TextBox 3">
              <a:extLst>
                <a:ext uri="{FF2B5EF4-FFF2-40B4-BE49-F238E27FC236}">
                  <a16:creationId xmlns:a16="http://schemas.microsoft.com/office/drawing/2014/main" id="{6F86ACC1-1F94-1E5A-065D-3ED478D477FF}"/>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14" name="Star: 5 Points 13">
              <a:extLst>
                <a:ext uri="{FF2B5EF4-FFF2-40B4-BE49-F238E27FC236}">
                  <a16:creationId xmlns:a16="http://schemas.microsoft.com/office/drawing/2014/main" id="{92DF3345-37FE-4759-0E7D-9B6475A261A7}"/>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59A38822-1D3D-7762-F578-5E4EF3157F12}"/>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738DAE09-D2DD-EE87-FF86-C19598760808}"/>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115461732"/>
      </p:ext>
    </p:extLst>
  </p:cSld>
  <p:clrMapOvr>
    <a:masterClrMapping/>
  </p:clrMapOvr>
  <p:extLst>
    <p:ext uri="{DCECCB84-F9BA-43D5-87BE-67443E8EF086}">
      <p15:sldGuideLst xmlns:p15="http://schemas.microsoft.com/office/powerpoint/2012/main">
        <p15:guide id="2" pos="3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En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DAE35-72F5-6B64-8214-AA3B64C6C7FB}"/>
              </a:ext>
            </a:extLst>
          </p:cNvPr>
          <p:cNvPicPr>
            <a:picLocks noGrp="1" noRot="1" noMove="1" noResize="1" noEditPoints="1" noAdjustHandles="1" noChangeArrowheads="1" noChangeShapeType="1" noCrop="1"/>
          </p:cNvPicPr>
          <p:nvPr userDrawn="1"/>
        </p:nvPicPr>
        <p:blipFill>
          <a:blip r:embed="rId2">
            <a:alphaModFix/>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3119595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nd Slide_Transpar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D3D843-835D-5E9A-776A-20E00CDC7AB8}"/>
              </a:ext>
            </a:extLst>
          </p:cNvPr>
          <p:cNvPicPr>
            <a:picLocks noGrp="1" noRot="1" noMove="1" noResize="1" noEditPoints="1" noAdjustHandles="1" noChangeArrowheads="1" noChangeShapeType="1" noCrop="1"/>
          </p:cNvPicPr>
          <p:nvPr userDrawn="1"/>
        </p:nvPicPr>
        <p:blipFill>
          <a:blip r:embed="rId2">
            <a:alphaModFix amt="20000"/>
            <a:extLst>
              <a:ext uri="{28A0092B-C50C-407E-A947-70E740481C1C}">
                <a14:useLocalDpi xmlns:a14="http://schemas.microsoft.com/office/drawing/2010/main" val="0"/>
              </a:ext>
            </a:extLst>
          </a:blip>
          <a:stretch/>
        </p:blipFill>
        <p:spPr>
          <a:xfrm>
            <a:off x="3480619" y="1909856"/>
            <a:ext cx="3401962" cy="4169922"/>
          </a:xfrm>
          <a:prstGeom prst="rect">
            <a:avLst/>
          </a:prstGeom>
        </p:spPr>
      </p:pic>
    </p:spTree>
    <p:extLst>
      <p:ext uri="{BB962C8B-B14F-4D97-AF65-F5344CB8AC3E}">
        <p14:creationId xmlns:p14="http://schemas.microsoft.com/office/powerpoint/2010/main" val="9448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188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icture containing text, night sky&#10;&#10;Description automatically generated">
            <a:extLst>
              <a:ext uri="{FF2B5EF4-FFF2-40B4-BE49-F238E27FC236}">
                <a16:creationId xmlns:a16="http://schemas.microsoft.com/office/drawing/2014/main" id="{29422EEE-B03C-C434-D819-C70910909F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71777"/>
            <a:ext cx="10363200" cy="5828845"/>
          </a:xfrm>
          <a:prstGeom prst="rect">
            <a:avLst/>
          </a:prstGeom>
        </p:spPr>
      </p:pic>
      <p:sp>
        <p:nvSpPr>
          <p:cNvPr id="8" name="Rectangle 7">
            <a:extLst>
              <a:ext uri="{FF2B5EF4-FFF2-40B4-BE49-F238E27FC236}">
                <a16:creationId xmlns:a16="http://schemas.microsoft.com/office/drawing/2014/main" id="{2388A482-2CF7-AA61-AFD8-9F0514F07DB7}"/>
              </a:ext>
            </a:extLst>
          </p:cNvPr>
          <p:cNvSpPr>
            <a:spLocks/>
          </p:cNvSpPr>
          <p:nvPr userDrawn="1"/>
        </p:nvSpPr>
        <p:spPr>
          <a:xfrm>
            <a:off x="0" y="631579"/>
            <a:ext cx="10352166" cy="5794950"/>
          </a:xfrm>
          <a:prstGeom prst="rect">
            <a:avLst/>
          </a:prstGeom>
          <a:gradFill flip="none" rotWithShape="1">
            <a:gsLst>
              <a:gs pos="12000">
                <a:schemeClr val="bg1">
                  <a:lumMod val="95000"/>
                  <a:alpha val="54000"/>
                </a:schemeClr>
              </a:gs>
              <a:gs pos="100000">
                <a:schemeClr val="bg1">
                  <a:lumMod val="75000"/>
                  <a:alpha val="19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B99B57A-977E-57DC-83A5-0643185043C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034" y="-13282"/>
            <a:ext cx="10374234" cy="7780675"/>
          </a:xfrm>
          <a:prstGeom prst="rect">
            <a:avLst/>
          </a:prstGeom>
        </p:spPr>
      </p:pic>
      <p:grpSp>
        <p:nvGrpSpPr>
          <p:cNvPr id="20" name="Group 19">
            <a:extLst>
              <a:ext uri="{FF2B5EF4-FFF2-40B4-BE49-F238E27FC236}">
                <a16:creationId xmlns:a16="http://schemas.microsoft.com/office/drawing/2014/main" id="{4706934B-33E6-66EA-C606-A0C0AA77E9CC}"/>
              </a:ext>
            </a:extLst>
          </p:cNvPr>
          <p:cNvGrpSpPr>
            <a:grpSpLocks noGrp="1" noUngrp="1" noRot="1" noMove="1" noResize="1"/>
          </p:cNvGrpSpPr>
          <p:nvPr userDrawn="1"/>
        </p:nvGrpSpPr>
        <p:grpSpPr>
          <a:xfrm>
            <a:off x="1092382" y="680186"/>
            <a:ext cx="1798302" cy="879741"/>
            <a:chOff x="1187093" y="4410699"/>
            <a:chExt cx="1967348" cy="962439"/>
          </a:xfrm>
        </p:grpSpPr>
        <p:pic>
          <p:nvPicPr>
            <p:cNvPr id="21" name="Picture 20">
              <a:extLst>
                <a:ext uri="{FF2B5EF4-FFF2-40B4-BE49-F238E27FC236}">
                  <a16:creationId xmlns:a16="http://schemas.microsoft.com/office/drawing/2014/main" id="{6BB0AFAF-B0A7-7455-8356-9D17E794A86C}"/>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2369250" y="4410699"/>
              <a:ext cx="785191" cy="962439"/>
            </a:xfrm>
            <a:prstGeom prst="rect">
              <a:avLst/>
            </a:prstGeom>
            <a:effectLst>
              <a:outerShdw blurRad="50800" dist="38100" dir="10800000" algn="r" rotWithShape="0">
                <a:prstClr val="black">
                  <a:alpha val="40000"/>
                </a:prstClr>
              </a:outerShdw>
            </a:effectLst>
          </p:spPr>
        </p:pic>
        <p:pic>
          <p:nvPicPr>
            <p:cNvPr id="23" name="Picture 22" descr="A close up of a sign&#10;&#10;Description automatically generated">
              <a:extLst>
                <a:ext uri="{FF2B5EF4-FFF2-40B4-BE49-F238E27FC236}">
                  <a16:creationId xmlns:a16="http://schemas.microsoft.com/office/drawing/2014/main" id="{1CC8467C-9139-E8A3-AED9-57C689C1F315}"/>
                </a:ext>
              </a:extLst>
            </p:cNvPr>
            <p:cNvPicPr>
              <a:picLocks noGrp="1" noRot="1" noChangeAspect="1" noMove="1" noResize="1" noEditPoints="1" noAdjustHandles="1" noChangeArrowheads="1" noChangeShapeType="1" noCrop="1"/>
            </p:cNvPicPr>
            <p:nvPr userDrawn="1"/>
          </p:nvPicPr>
          <p:blipFill>
            <a:blip r:embed="rId6" cstate="hqprint">
              <a:extLst>
                <a:ext uri="{28A0092B-C50C-407E-A947-70E740481C1C}">
                  <a14:useLocalDpi xmlns:a14="http://schemas.microsoft.com/office/drawing/2010/main" val="0"/>
                </a:ext>
              </a:extLst>
            </a:blip>
            <a:stretch>
              <a:fillRect/>
            </a:stretch>
          </p:blipFill>
          <p:spPr>
            <a:xfrm>
              <a:off x="1187093" y="4441928"/>
              <a:ext cx="841276" cy="841276"/>
            </a:xfrm>
            <a:prstGeom prst="rect">
              <a:avLst/>
            </a:prstGeom>
            <a:effectLst>
              <a:outerShdw blurRad="50800" dist="38100" dir="10800000" algn="r" rotWithShape="0">
                <a:prstClr val="black">
                  <a:alpha val="40000"/>
                </a:prstClr>
              </a:outerShdw>
            </a:effectLst>
          </p:spPr>
        </p:pic>
      </p:grpSp>
    </p:spTree>
    <p:extLst>
      <p:ext uri="{BB962C8B-B14F-4D97-AF65-F5344CB8AC3E}">
        <p14:creationId xmlns:p14="http://schemas.microsoft.com/office/powerpoint/2010/main" val="1470325988"/>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defTabSz="1036317" rtl="0" eaLnBrk="1" latinLnBrk="0" hangingPunct="1">
        <a:lnSpc>
          <a:spcPct val="90000"/>
        </a:lnSpc>
        <a:spcBef>
          <a:spcPct val="0"/>
        </a:spcBef>
        <a:buNone/>
        <a:defRPr sz="3627" b="1" kern="1200">
          <a:solidFill>
            <a:schemeClr val="tx1"/>
          </a:solidFill>
          <a:latin typeface="+mj-lt"/>
          <a:ea typeface="+mj-ea"/>
          <a:cs typeface="+mj-cs"/>
        </a:defRPr>
      </a:lvl1pPr>
    </p:titleStyle>
    <p:bodyStyle>
      <a:lvl1pPr marL="259079" indent="-259079" algn="l" defTabSz="1036317" rtl="0" eaLnBrk="1" latinLnBrk="0" hangingPunct="1">
        <a:lnSpc>
          <a:spcPct val="90000"/>
        </a:lnSpc>
        <a:spcBef>
          <a:spcPts val="1133"/>
        </a:spcBef>
        <a:buFont typeface="Arial" panose="020B0604020202020204" pitchFamily="34" charset="0"/>
        <a:buChar char="•"/>
        <a:defRPr sz="2267" kern="1200">
          <a:solidFill>
            <a:schemeClr val="tx1"/>
          </a:solidFill>
          <a:latin typeface="+mn-lt"/>
          <a:ea typeface="+mn-ea"/>
          <a:cs typeface="+mn-cs"/>
        </a:defRPr>
      </a:lvl1pPr>
      <a:lvl2pPr marL="777238"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2pPr>
      <a:lvl3pPr marL="1295396"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72" userDrawn="1">
          <p15:clr>
            <a:srgbClr val="F26B43"/>
          </p15:clr>
        </p15:guide>
        <p15:guide id="2" pos="32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C8D2F5E4-3C51-8553-80E8-AFF530D493F6}"/>
              </a:ext>
            </a:extLst>
          </p:cNvPr>
          <p:cNvPicPr>
            <a:picLocks noGrp="1" noRot="1" noChangeAspect="1" noMove="1" noResize="1" noEditPoints="1" noAdjustHandles="1" noChangeArrowheads="1" noChangeShapeType="1" noCrop="1"/>
          </p:cNvPicPr>
          <p:nvPr userDrawn="1"/>
        </p:nvPicPr>
        <p:blipFill>
          <a:blip r:embed="rId3">
            <a:alphaModFix amt="70000"/>
            <a:extLst>
              <a:ext uri="{28A0092B-C50C-407E-A947-70E740481C1C}">
                <a14:useLocalDpi xmlns:a14="http://schemas.microsoft.com/office/drawing/2010/main"/>
              </a:ext>
            </a:extLst>
          </a:blip>
          <a:stretch>
            <a:fillRect/>
          </a:stretch>
        </p:blipFill>
        <p:spPr>
          <a:xfrm>
            <a:off x="0" y="0"/>
            <a:ext cx="10363200" cy="7772400"/>
          </a:xfrm>
          <a:prstGeom prst="rect">
            <a:avLst/>
          </a:prstGeom>
        </p:spPr>
      </p:pic>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cstate="screen">
              <a:extLst>
                <a:ext uri="{28A0092B-C50C-407E-A947-70E740481C1C}">
                  <a14:useLocalDpi xmlns:a14="http://schemas.microsoft.com/office/drawing/2010/main"/>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screen">
              <a:extLst>
                <a:ext uri="{28A0092B-C50C-407E-A947-70E740481C1C}">
                  <a14:useLocalDpi xmlns:a14="http://schemas.microsoft.com/office/drawing/2010/main"/>
                </a:ext>
              </a:extLst>
            </a:blip>
            <a:stretch>
              <a:fillRect/>
            </a:stretch>
          </p:blipFill>
          <p:spPr>
            <a:xfrm>
              <a:off x="457200" y="501910"/>
              <a:ext cx="585080" cy="585080"/>
            </a:xfrm>
            <a:prstGeom prst="rect">
              <a:avLst/>
            </a:prstGeom>
          </p:spPr>
        </p:pic>
      </p:grpSp>
      <p:sp>
        <p:nvSpPr>
          <p:cNvPr id="5" name="TextBox 4">
            <a:extLst>
              <a:ext uri="{FF2B5EF4-FFF2-40B4-BE49-F238E27FC236}">
                <a16:creationId xmlns:a16="http://schemas.microsoft.com/office/drawing/2014/main" id="{9D1B8010-14B0-8DF9-AFE4-CBD2B700F9DB}"/>
              </a:ext>
            </a:extLst>
          </p:cNvPr>
          <p:cNvSpPr txBox="1">
            <a:spLocks/>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a:ln>
                  <a:noFill/>
                </a:ln>
                <a:solidFill>
                  <a:schemeClr val="bg1"/>
                </a:solidFill>
                <a:effectLst/>
                <a:uLnTx/>
                <a:uFillTx/>
                <a:latin typeface="+mn-lt"/>
                <a:ea typeface="+mn-ea"/>
                <a:cs typeface="+mn-cs"/>
              </a:rPr>
              <a:t>Warfighter Always</a:t>
            </a:r>
            <a:endParaRPr lang="en-US" sz="1050">
              <a:solidFill>
                <a:schemeClr val="bg1"/>
              </a:solidFill>
            </a:endParaRPr>
          </a:p>
        </p:txBody>
      </p:sp>
      <p:sp>
        <p:nvSpPr>
          <p:cNvPr id="6" name="TextBox 5">
            <a:extLst>
              <a:ext uri="{FF2B5EF4-FFF2-40B4-BE49-F238E27FC236}">
                <a16:creationId xmlns:a16="http://schemas.microsoft.com/office/drawing/2014/main" id="{20696D2B-49D4-8DD2-5FF3-D395187038E8}"/>
              </a:ext>
            </a:extLst>
          </p:cNvPr>
          <p:cNvSpPr txBox="1">
            <a:spLocks/>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a:ln>
                  <a:noFill/>
                </a:ln>
                <a:solidFill>
                  <a:srgbClr val="C9AD62"/>
                </a:solidFill>
                <a:effectLst/>
                <a:uLnTx/>
                <a:uFillTx/>
                <a:latin typeface="+mn-lt"/>
                <a:ea typeface="+mn-ea"/>
                <a:cs typeface="+mn-cs"/>
              </a:rPr>
              <a:t>PEOP</a:t>
            </a:r>
            <a:r>
              <a:rPr kumimoji="0" lang="en-US" sz="1000" b="1" i="0" u="none" strike="noStrike" kern="1200" spc="0" normalizeH="0" baseline="0" noProof="0">
                <a:ln>
                  <a:noFill/>
                </a:ln>
                <a:solidFill>
                  <a:srgbClr val="CAAD62"/>
                </a:solidFill>
                <a:effectLst/>
                <a:uLnTx/>
                <a:uFillTx/>
                <a:latin typeface="+mn-lt"/>
                <a:ea typeface="+mn-ea"/>
                <a:cs typeface="+mn-cs"/>
              </a:rPr>
              <a:t>LE          PRECISION          </a:t>
            </a:r>
            <a:r>
              <a:rPr lang="en-US" sz="1000" b="1">
                <a:solidFill>
                  <a:srgbClr val="CAAD62"/>
                </a:solidFill>
              </a:rPr>
              <a:t>P</a:t>
            </a:r>
            <a:r>
              <a:rPr kumimoji="0" lang="en-US" sz="1000" b="1" i="0" u="none" strike="noStrike" kern="1200" spc="0" normalizeH="0" baseline="0" noProof="0">
                <a:ln>
                  <a:noFill/>
                </a:ln>
                <a:solidFill>
                  <a:srgbClr val="CAAD62"/>
                </a:solidFill>
                <a:effectLst/>
                <a:uLnTx/>
                <a:uFillTx/>
                <a:latin typeface="+mn-lt"/>
                <a:ea typeface="+mn-ea"/>
                <a:cs typeface="+mn-cs"/>
              </a:rPr>
              <a:t>OSTURE          PARTNERSHIPS</a:t>
            </a:r>
            <a:endParaRPr lang="en-US" sz="1000">
              <a:solidFill>
                <a:srgbClr val="CAAD62"/>
              </a:solidFill>
            </a:endParaRPr>
          </a:p>
        </p:txBody>
      </p:sp>
      <p:sp>
        <p:nvSpPr>
          <p:cNvPr id="9" name="Star: 5 Points 8">
            <a:extLst>
              <a:ext uri="{FF2B5EF4-FFF2-40B4-BE49-F238E27FC236}">
                <a16:creationId xmlns:a16="http://schemas.microsoft.com/office/drawing/2014/main" id="{415DD267-E404-EEA1-5AFD-42E46AEF8706}"/>
              </a:ext>
            </a:extLst>
          </p:cNvPr>
          <p:cNvSpPr>
            <a:spLocks/>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tar: 5 Points 9">
            <a:extLst>
              <a:ext uri="{FF2B5EF4-FFF2-40B4-BE49-F238E27FC236}">
                <a16:creationId xmlns:a16="http://schemas.microsoft.com/office/drawing/2014/main" id="{B7BB43D5-3CA3-BBD0-210E-81487B08CE22}"/>
              </a:ext>
            </a:extLst>
          </p:cNvPr>
          <p:cNvSpPr>
            <a:spLocks/>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Star: 5 Points 10">
            <a:extLst>
              <a:ext uri="{FF2B5EF4-FFF2-40B4-BE49-F238E27FC236}">
                <a16:creationId xmlns:a16="http://schemas.microsoft.com/office/drawing/2014/main" id="{F1D99ECB-6119-D613-A961-9BE1EB3B3B19}"/>
              </a:ext>
            </a:extLst>
          </p:cNvPr>
          <p:cNvSpPr>
            <a:spLocks/>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5158802"/>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B1A78B5C-908B-2FEA-39E6-D706B35C6A8C}"/>
              </a:ext>
            </a:extLst>
          </p:cNvPr>
          <p:cNvSpPr>
            <a:spLocks noGrp="1" noRot="1" noMove="1" noResize="1" noEditPoints="1" noAdjustHandles="1" noChangeArrowheads="1" noChangeShapeType="1"/>
          </p:cNvSpPr>
          <p:nvPr userDrawn="1"/>
        </p:nvSpPr>
        <p:spPr>
          <a:xfrm flipH="1">
            <a:off x="0" y="537076"/>
            <a:ext cx="10363200" cy="932688"/>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31392">
                <a:moveTo>
                  <a:pt x="0" y="0"/>
                </a:moveTo>
                <a:lnTo>
                  <a:pt x="9117825" y="0"/>
                </a:lnTo>
                <a:lnTo>
                  <a:pt x="9117825" y="724825"/>
                </a:lnTo>
                <a:cubicBezTo>
                  <a:pt x="4702595" y="510013"/>
                  <a:pt x="5468967" y="1584070"/>
                  <a:pt x="0" y="1412802"/>
                </a:cubicBezTo>
                <a:lnTo>
                  <a:pt x="0" y="0"/>
                </a:lnTo>
                <a:close/>
              </a:path>
            </a:pathLst>
          </a:custGeom>
          <a:gradFill>
            <a:gsLst>
              <a:gs pos="84000">
                <a:srgbClr val="B99E55"/>
              </a:gs>
              <a:gs pos="55000">
                <a:schemeClr val="bg1"/>
              </a:gs>
              <a:gs pos="100000">
                <a:srgbClr val="C7AA61"/>
              </a:gs>
            </a:gsLst>
            <a:path path="circle">
              <a:fillToRect r="100000" b="10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7" name="Rectangle 27">
            <a:extLst>
              <a:ext uri="{FF2B5EF4-FFF2-40B4-BE49-F238E27FC236}">
                <a16:creationId xmlns:a16="http://schemas.microsoft.com/office/drawing/2014/main" id="{0A5AE57E-5373-C94C-545F-0A72BDB3ED1C}"/>
              </a:ext>
            </a:extLst>
          </p:cNvPr>
          <p:cNvSpPr>
            <a:spLocks noGrp="1" noRot="1" noMove="1" noResize="1" noEditPoints="1" noAdjustHandles="1" noChangeArrowheads="1" noChangeShapeType="1"/>
          </p:cNvSpPr>
          <p:nvPr userDrawn="1"/>
        </p:nvSpPr>
        <p:spPr>
          <a:xfrm flipH="1">
            <a:off x="-8827" y="-12577"/>
            <a:ext cx="10371473" cy="1394095"/>
          </a:xfrm>
          <a:custGeom>
            <a:avLst/>
            <a:gdLst>
              <a:gd name="connsiteX0" fmla="*/ 0 w 9117825"/>
              <a:gd name="connsiteY0" fmla="*/ 0 h 1412802"/>
              <a:gd name="connsiteX1" fmla="*/ 9117825 w 9117825"/>
              <a:gd name="connsiteY1" fmla="*/ 0 h 1412802"/>
              <a:gd name="connsiteX2" fmla="*/ 9117825 w 9117825"/>
              <a:gd name="connsiteY2" fmla="*/ 1412802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12802"/>
              <a:gd name="connsiteX1" fmla="*/ 9117825 w 9117825"/>
              <a:gd name="connsiteY1" fmla="*/ 0 h 1412802"/>
              <a:gd name="connsiteX2" fmla="*/ 9117825 w 9117825"/>
              <a:gd name="connsiteY2" fmla="*/ 724825 h 1412802"/>
              <a:gd name="connsiteX3" fmla="*/ 0 w 9117825"/>
              <a:gd name="connsiteY3" fmla="*/ 1412802 h 1412802"/>
              <a:gd name="connsiteX4" fmla="*/ 0 w 9117825"/>
              <a:gd name="connsiteY4" fmla="*/ 0 h 1412802"/>
              <a:gd name="connsiteX0" fmla="*/ 0 w 9117825"/>
              <a:gd name="connsiteY0" fmla="*/ 0 h 1422829"/>
              <a:gd name="connsiteX1" fmla="*/ 9117825 w 9117825"/>
              <a:gd name="connsiteY1" fmla="*/ 0 h 1422829"/>
              <a:gd name="connsiteX2" fmla="*/ 9117825 w 9117825"/>
              <a:gd name="connsiteY2" fmla="*/ 724825 h 1422829"/>
              <a:gd name="connsiteX3" fmla="*/ 0 w 9117825"/>
              <a:gd name="connsiteY3" fmla="*/ 1412802 h 1422829"/>
              <a:gd name="connsiteX4" fmla="*/ 0 w 9117825"/>
              <a:gd name="connsiteY4" fmla="*/ 0 h 1422829"/>
              <a:gd name="connsiteX0" fmla="*/ 0 w 9117825"/>
              <a:gd name="connsiteY0" fmla="*/ 0 h 1426217"/>
              <a:gd name="connsiteX1" fmla="*/ 9117825 w 9117825"/>
              <a:gd name="connsiteY1" fmla="*/ 0 h 1426217"/>
              <a:gd name="connsiteX2" fmla="*/ 9117825 w 9117825"/>
              <a:gd name="connsiteY2" fmla="*/ 724825 h 1426217"/>
              <a:gd name="connsiteX3" fmla="*/ 0 w 9117825"/>
              <a:gd name="connsiteY3" fmla="*/ 1412802 h 1426217"/>
              <a:gd name="connsiteX4" fmla="*/ 0 w 9117825"/>
              <a:gd name="connsiteY4" fmla="*/ 0 h 1426217"/>
              <a:gd name="connsiteX0" fmla="*/ 0 w 9117825"/>
              <a:gd name="connsiteY0" fmla="*/ 0 h 1432832"/>
              <a:gd name="connsiteX1" fmla="*/ 9117825 w 9117825"/>
              <a:gd name="connsiteY1" fmla="*/ 0 h 1432832"/>
              <a:gd name="connsiteX2" fmla="*/ 9117825 w 9117825"/>
              <a:gd name="connsiteY2" fmla="*/ 724825 h 1432832"/>
              <a:gd name="connsiteX3" fmla="*/ 0 w 9117825"/>
              <a:gd name="connsiteY3" fmla="*/ 1412802 h 1432832"/>
              <a:gd name="connsiteX4" fmla="*/ 0 w 9117825"/>
              <a:gd name="connsiteY4" fmla="*/ 0 h 1432832"/>
              <a:gd name="connsiteX0" fmla="*/ 0 w 9117825"/>
              <a:gd name="connsiteY0" fmla="*/ 0 h 1430499"/>
              <a:gd name="connsiteX1" fmla="*/ 9117825 w 9117825"/>
              <a:gd name="connsiteY1" fmla="*/ 0 h 1430499"/>
              <a:gd name="connsiteX2" fmla="*/ 9117825 w 9117825"/>
              <a:gd name="connsiteY2" fmla="*/ 724825 h 1430499"/>
              <a:gd name="connsiteX3" fmla="*/ 0 w 9117825"/>
              <a:gd name="connsiteY3" fmla="*/ 1412802 h 1430499"/>
              <a:gd name="connsiteX4" fmla="*/ 0 w 9117825"/>
              <a:gd name="connsiteY4" fmla="*/ 0 h 1430499"/>
              <a:gd name="connsiteX0" fmla="*/ 0 w 9117825"/>
              <a:gd name="connsiteY0" fmla="*/ 0 h 1431392"/>
              <a:gd name="connsiteX1" fmla="*/ 9117825 w 9117825"/>
              <a:gd name="connsiteY1" fmla="*/ 0 h 1431392"/>
              <a:gd name="connsiteX2" fmla="*/ 9117825 w 9117825"/>
              <a:gd name="connsiteY2" fmla="*/ 724825 h 1431392"/>
              <a:gd name="connsiteX3" fmla="*/ 0 w 9117825"/>
              <a:gd name="connsiteY3" fmla="*/ 1412802 h 1431392"/>
              <a:gd name="connsiteX4" fmla="*/ 0 w 9117825"/>
              <a:gd name="connsiteY4" fmla="*/ 0 h 1431392"/>
              <a:gd name="connsiteX0" fmla="*/ 0 w 9117825"/>
              <a:gd name="connsiteY0" fmla="*/ 0 h 1435570"/>
              <a:gd name="connsiteX1" fmla="*/ 9117825 w 9117825"/>
              <a:gd name="connsiteY1" fmla="*/ 0 h 1435570"/>
              <a:gd name="connsiteX2" fmla="*/ 9117825 w 9117825"/>
              <a:gd name="connsiteY2" fmla="*/ 724825 h 1435570"/>
              <a:gd name="connsiteX3" fmla="*/ 0 w 9117825"/>
              <a:gd name="connsiteY3" fmla="*/ 1412802 h 1435570"/>
              <a:gd name="connsiteX4" fmla="*/ 0 w 9117825"/>
              <a:gd name="connsiteY4" fmla="*/ 0 h 1435570"/>
              <a:gd name="connsiteX0" fmla="*/ 0 w 9117825"/>
              <a:gd name="connsiteY0" fmla="*/ 0 h 1437990"/>
              <a:gd name="connsiteX1" fmla="*/ 9117825 w 9117825"/>
              <a:gd name="connsiteY1" fmla="*/ 0 h 1437990"/>
              <a:gd name="connsiteX2" fmla="*/ 9117825 w 9117825"/>
              <a:gd name="connsiteY2" fmla="*/ 817812 h 1437990"/>
              <a:gd name="connsiteX3" fmla="*/ 0 w 9117825"/>
              <a:gd name="connsiteY3" fmla="*/ 1412802 h 1437990"/>
              <a:gd name="connsiteX4" fmla="*/ 0 w 9117825"/>
              <a:gd name="connsiteY4" fmla="*/ 0 h 1437990"/>
              <a:gd name="connsiteX0" fmla="*/ 0 w 9117825"/>
              <a:gd name="connsiteY0" fmla="*/ 0 h 1423865"/>
              <a:gd name="connsiteX1" fmla="*/ 9117825 w 9117825"/>
              <a:gd name="connsiteY1" fmla="*/ 0 h 1423865"/>
              <a:gd name="connsiteX2" fmla="*/ 9117825 w 9117825"/>
              <a:gd name="connsiteY2" fmla="*/ 817812 h 1423865"/>
              <a:gd name="connsiteX3" fmla="*/ 0 w 9117825"/>
              <a:gd name="connsiteY3" fmla="*/ 1412802 h 1423865"/>
              <a:gd name="connsiteX4" fmla="*/ 0 w 9117825"/>
              <a:gd name="connsiteY4" fmla="*/ 0 h 1423865"/>
              <a:gd name="connsiteX0" fmla="*/ 0 w 9117825"/>
              <a:gd name="connsiteY0" fmla="*/ 0 h 1420649"/>
              <a:gd name="connsiteX1" fmla="*/ 9117825 w 9117825"/>
              <a:gd name="connsiteY1" fmla="*/ 0 h 1420649"/>
              <a:gd name="connsiteX2" fmla="*/ 9117825 w 9117825"/>
              <a:gd name="connsiteY2" fmla="*/ 817812 h 1420649"/>
              <a:gd name="connsiteX3" fmla="*/ 0 w 9117825"/>
              <a:gd name="connsiteY3" fmla="*/ 1412802 h 1420649"/>
              <a:gd name="connsiteX4" fmla="*/ 0 w 9117825"/>
              <a:gd name="connsiteY4" fmla="*/ 0 h 142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825" h="1420649">
                <a:moveTo>
                  <a:pt x="0" y="0"/>
                </a:moveTo>
                <a:lnTo>
                  <a:pt x="9117825" y="0"/>
                </a:lnTo>
                <a:lnTo>
                  <a:pt x="9117825" y="817812"/>
                </a:lnTo>
                <a:cubicBezTo>
                  <a:pt x="4721380" y="826170"/>
                  <a:pt x="5478359" y="1500383"/>
                  <a:pt x="0" y="1412802"/>
                </a:cubicBezTo>
                <a:lnTo>
                  <a:pt x="0" y="0"/>
                </a:lnTo>
                <a:close/>
              </a:path>
            </a:pathLst>
          </a:cu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8" name="Rectangle 7">
            <a:extLst>
              <a:ext uri="{FF2B5EF4-FFF2-40B4-BE49-F238E27FC236}">
                <a16:creationId xmlns:a16="http://schemas.microsoft.com/office/drawing/2014/main" id="{039C2A2D-8FFF-A47E-568F-A54303B962D0}"/>
              </a:ext>
            </a:extLst>
          </p:cNvPr>
          <p:cNvSpPr>
            <a:spLocks noGrp="1" noRot="1" noMove="1" noResize="1" noEditPoints="1" noAdjustHandles="1" noChangeArrowheads="1" noChangeShapeType="1"/>
          </p:cNvSpPr>
          <p:nvPr userDrawn="1"/>
        </p:nvSpPr>
        <p:spPr>
          <a:xfrm>
            <a:off x="1" y="7323570"/>
            <a:ext cx="10374115"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grpSp>
        <p:nvGrpSpPr>
          <p:cNvPr id="20" name="Group 19">
            <a:extLst>
              <a:ext uri="{FF2B5EF4-FFF2-40B4-BE49-F238E27FC236}">
                <a16:creationId xmlns:a16="http://schemas.microsoft.com/office/drawing/2014/main" id="{9BE90986-5868-7DA1-D50C-B9A48C5F2B4C}"/>
              </a:ext>
            </a:extLst>
          </p:cNvPr>
          <p:cNvGrpSpPr>
            <a:grpSpLocks noGrp="1" noUngrp="1" noRot="1" noMove="1" noResize="1"/>
          </p:cNvGrpSpPr>
          <p:nvPr userDrawn="1"/>
        </p:nvGrpSpPr>
        <p:grpSpPr>
          <a:xfrm>
            <a:off x="518160" y="487655"/>
            <a:ext cx="1773120" cy="859562"/>
            <a:chOff x="457200" y="464703"/>
            <a:chExt cx="1360416" cy="659494"/>
          </a:xfrm>
          <a:effectLst>
            <a:outerShdw blurRad="50800" dist="38100" dir="5400000" algn="t" rotWithShape="0">
              <a:prstClr val="black">
                <a:alpha val="40000"/>
              </a:prstClr>
            </a:outerShdw>
          </a:effectLst>
        </p:grpSpPr>
        <p:pic>
          <p:nvPicPr>
            <p:cNvPr id="16" name="Picture 15">
              <a:extLst>
                <a:ext uri="{FF2B5EF4-FFF2-40B4-BE49-F238E27FC236}">
                  <a16:creationId xmlns:a16="http://schemas.microsoft.com/office/drawing/2014/main" id="{F5307292-38BF-4B5C-AE99-4953EB0ED829}"/>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279579" y="464703"/>
              <a:ext cx="538037" cy="659494"/>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Grp="1" noRot="1" noChangeAspect="1" noMove="1" noResize="1" noEditPoints="1" noAdjustHandles="1" noChangeArrowheads="1" noChangeShapeType="1" noCrop="1"/>
            </p:cNvPicPr>
            <p:nvPr userDrawn="1"/>
          </p:nvPicPr>
          <p:blipFill>
            <a:blip r:embed="rId5" cstate="hqprint">
              <a:extLst>
                <a:ext uri="{28A0092B-C50C-407E-A947-70E740481C1C}">
                  <a14:useLocalDpi xmlns:a14="http://schemas.microsoft.com/office/drawing/2010/main" val="0"/>
                </a:ext>
              </a:extLst>
            </a:blip>
            <a:stretch>
              <a:fillRect/>
            </a:stretch>
          </p:blipFill>
          <p:spPr>
            <a:xfrm>
              <a:off x="457200" y="501910"/>
              <a:ext cx="585080" cy="585080"/>
            </a:xfrm>
            <a:prstGeom prst="rect">
              <a:avLst/>
            </a:prstGeom>
          </p:spPr>
        </p:pic>
      </p:grpSp>
    </p:spTree>
    <p:extLst>
      <p:ext uri="{BB962C8B-B14F-4D97-AF65-F5344CB8AC3E}">
        <p14:creationId xmlns:p14="http://schemas.microsoft.com/office/powerpoint/2010/main" val="2223538199"/>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ctr" defTabSz="1036317" rtl="0" eaLnBrk="1" latinLnBrk="0" hangingPunct="1">
        <a:lnSpc>
          <a:spcPct val="100000"/>
        </a:lnSpc>
        <a:spcBef>
          <a:spcPct val="0"/>
        </a:spcBef>
        <a:buNone/>
        <a:defRPr sz="2720" b="1" kern="1200">
          <a:solidFill>
            <a:srgbClr val="C9AD62"/>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D0972657-D021-2E90-B692-BCB6ED563FBA}"/>
              </a:ext>
            </a:extLst>
          </p:cNvPr>
          <p:cNvPicPr>
            <a:picLocks noGrp="1" noRot="1" noChangeAspect="1" noMove="1" noResize="1" noEditPoints="1" noAdjustHandles="1" noChangeArrowheads="1" noChangeShapeType="1" noCrop="1"/>
          </p:cNvPicPr>
          <p:nvPr userDrawn="1"/>
        </p:nvPicPr>
        <p:blipFill rotWithShape="1">
          <a:blip r:embed="rId4">
            <a:duotone>
              <a:schemeClr val="accent5">
                <a:shade val="45000"/>
                <a:satMod val="135000"/>
              </a:schemeClr>
              <a:prstClr val="white"/>
            </a:duotone>
            <a:alphaModFix amt="35000"/>
            <a:extLst>
              <a:ext uri="{BEBA8EAE-BF5A-486C-A8C5-ECC9F3942E4B}">
                <a14:imgProps xmlns:a14="http://schemas.microsoft.com/office/drawing/2010/main">
                  <a14:imgLayer r:embed="rId5">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9" t="-934" r="-1" b="3633"/>
          <a:stretch/>
        </p:blipFill>
        <p:spPr>
          <a:xfrm>
            <a:off x="0" y="314935"/>
            <a:ext cx="10363200" cy="7203272"/>
          </a:xfrm>
          <a:prstGeom prst="rect">
            <a:avLst/>
          </a:prstGeom>
        </p:spPr>
      </p:pic>
      <p:sp>
        <p:nvSpPr>
          <p:cNvPr id="7" name="Rectangle 6">
            <a:extLst>
              <a:ext uri="{FF2B5EF4-FFF2-40B4-BE49-F238E27FC236}">
                <a16:creationId xmlns:a16="http://schemas.microsoft.com/office/drawing/2014/main" id="{83C8653E-B861-B050-CB75-62B864663EF3}"/>
              </a:ext>
            </a:extLst>
          </p:cNvPr>
          <p:cNvSpPr>
            <a:spLocks noGrp="1" noRot="1" noMove="1" noResize="1" noEditPoints="1" noAdjustHandles="1" noChangeArrowheads="1" noChangeShapeType="1"/>
          </p:cNvSpPr>
          <p:nvPr userDrawn="1"/>
        </p:nvSpPr>
        <p:spPr>
          <a:xfrm>
            <a:off x="-10915" y="7323570"/>
            <a:ext cx="10385032" cy="470925"/>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D251E0B1-25FD-E9FD-982A-C7499597BC42}"/>
              </a:ext>
            </a:extLst>
          </p:cNvPr>
          <p:cNvSpPr>
            <a:spLocks noGrp="1" noRot="1" noMove="1" noResize="1" noEditPoints="1" noAdjustHandles="1" noChangeArrowheads="1" noChangeShapeType="1"/>
          </p:cNvSpPr>
          <p:nvPr userDrawn="1"/>
        </p:nvSpPr>
        <p:spPr>
          <a:xfrm>
            <a:off x="-10915" y="-30480"/>
            <a:ext cx="10385031" cy="470927"/>
          </a:xfrm>
          <a:prstGeom prst="rect">
            <a:avLst/>
          </a:prstGeom>
          <a:solidFill>
            <a:srgbClr val="171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1036317" rtl="0" eaLnBrk="1" fontAlgn="auto" latinLnBrk="0" hangingPunct="1">
              <a:lnSpc>
                <a:spcPct val="100000"/>
              </a:lnSpc>
              <a:spcBef>
                <a:spcPts val="0"/>
              </a:spcBef>
              <a:spcAft>
                <a:spcPts val="0"/>
              </a:spcAft>
              <a:buClrTx/>
              <a:buSzTx/>
              <a:buFontTx/>
              <a:buNone/>
              <a:tabLst/>
              <a:defRPr/>
            </a:pPr>
            <a:endParaRPr kumimoji="0" lang="en-US" sz="1473" b="1" i="0" u="none" strike="noStrike" kern="1200" cap="all" spc="0" normalizeH="0" baseline="0" noProof="0">
              <a:ln>
                <a:noFill/>
              </a:ln>
              <a:solidFill>
                <a:prstClr val="white"/>
              </a:solidFill>
              <a:effectLst/>
              <a:uLnTx/>
              <a:uFillTx/>
              <a:latin typeface="+mj-lt"/>
              <a:ea typeface="+mn-ea"/>
              <a:cs typeface="+mn-cs"/>
            </a:endParaRPr>
          </a:p>
        </p:txBody>
      </p:sp>
      <p:sp>
        <p:nvSpPr>
          <p:cNvPr id="12" name="TextBox 11">
            <a:extLst>
              <a:ext uri="{FF2B5EF4-FFF2-40B4-BE49-F238E27FC236}">
                <a16:creationId xmlns:a16="http://schemas.microsoft.com/office/drawing/2014/main" id="{2F737A15-CCF7-A460-8673-A43A821723D2}"/>
              </a:ext>
            </a:extLst>
          </p:cNvPr>
          <p:cNvSpPr txBox="1">
            <a:spLocks noGrp="1" noRot="1" noMove="1" noResize="1" noEditPoints="1" noAdjustHandles="1" noChangeArrowheads="1" noChangeShapeType="1"/>
          </p:cNvSpPr>
          <p:nvPr userDrawn="1"/>
        </p:nvSpPr>
        <p:spPr>
          <a:xfrm>
            <a:off x="4089167" y="7445873"/>
            <a:ext cx="2184867" cy="253916"/>
          </a:xfrm>
          <a:prstGeom prst="rect">
            <a:avLst/>
          </a:prstGeom>
          <a:noFill/>
        </p:spPr>
        <p:txBody>
          <a:bodyPr wrap="square" rtlCol="0">
            <a:spAutoFit/>
          </a:bodyPr>
          <a:lstStyle/>
          <a:p>
            <a:pPr marL="0" marR="0" lvl="0" indent="0" algn="ctr" defTabSz="457222" rtl="0" eaLnBrk="1" fontAlgn="auto" latinLnBrk="0" hangingPunct="1">
              <a:lnSpc>
                <a:spcPct val="100000"/>
              </a:lnSpc>
              <a:spcBef>
                <a:spcPts val="0"/>
              </a:spcBef>
              <a:spcAft>
                <a:spcPts val="0"/>
              </a:spcAft>
              <a:buClrTx/>
              <a:buSzTx/>
              <a:buFontTx/>
              <a:buNone/>
              <a:tabLst/>
              <a:defRPr/>
            </a:pPr>
            <a:r>
              <a:rPr kumimoji="0" lang="en-US" sz="1050" b="1" i="0" u="none" strike="noStrike" kern="1200" cap="all" spc="0" normalizeH="0" baseline="0" noProof="0" dirty="0">
                <a:ln>
                  <a:noFill/>
                </a:ln>
                <a:solidFill>
                  <a:schemeClr val="bg1"/>
                </a:solidFill>
                <a:effectLst/>
                <a:uLnTx/>
                <a:uFillTx/>
                <a:latin typeface="+mn-lt"/>
                <a:ea typeface="+mn-ea"/>
                <a:cs typeface="+mn-cs"/>
              </a:rPr>
              <a:t>Warfighter Always</a:t>
            </a:r>
            <a:endParaRPr lang="en-US" sz="1050" dirty="0">
              <a:solidFill>
                <a:schemeClr val="bg1"/>
              </a:solidFill>
            </a:endParaRPr>
          </a:p>
        </p:txBody>
      </p:sp>
      <p:sp>
        <p:nvSpPr>
          <p:cNvPr id="13" name="TextBox 12">
            <a:extLst>
              <a:ext uri="{FF2B5EF4-FFF2-40B4-BE49-F238E27FC236}">
                <a16:creationId xmlns:a16="http://schemas.microsoft.com/office/drawing/2014/main" id="{8BA78E70-409E-BFAF-7A4A-B516FBB801BE}"/>
              </a:ext>
            </a:extLst>
          </p:cNvPr>
          <p:cNvSpPr txBox="1">
            <a:spLocks noGrp="1" noRot="1" noMove="1" noResize="1" noEditPoints="1" noAdjustHandles="1" noChangeArrowheads="1" noChangeShapeType="1"/>
          </p:cNvSpPr>
          <p:nvPr userDrawn="1"/>
        </p:nvSpPr>
        <p:spPr>
          <a:xfrm>
            <a:off x="155370" y="7453493"/>
            <a:ext cx="4216836" cy="253916"/>
          </a:xfrm>
          <a:prstGeom prst="rect">
            <a:avLst/>
          </a:prstGeom>
          <a:noFill/>
        </p:spPr>
        <p:txBody>
          <a:bodyPr wrap="square" rtlCol="0">
            <a:spAutoFit/>
          </a:bodyPr>
          <a:lstStyle/>
          <a:p>
            <a:pPr marL="0" marR="0" lvl="0" indent="0" defTabSz="457222" rtl="0" eaLnBrk="1" fontAlgn="auto" latinLnBrk="0" hangingPunct="1">
              <a:lnSpc>
                <a:spcPct val="100000"/>
              </a:lnSpc>
              <a:spcBef>
                <a:spcPts val="0"/>
              </a:spcBef>
              <a:spcAft>
                <a:spcPts val="0"/>
              </a:spcAft>
              <a:buClrTx/>
              <a:buSzTx/>
              <a:buFontTx/>
              <a:buNone/>
              <a:tabLst/>
              <a:defRPr/>
            </a:pPr>
            <a:r>
              <a:rPr kumimoji="0" lang="en-US" sz="1000" b="1" i="0" u="none" strike="noStrike" kern="1200" spc="0" normalizeH="0" baseline="0" noProof="0" dirty="0">
                <a:ln>
                  <a:noFill/>
                </a:ln>
                <a:solidFill>
                  <a:srgbClr val="C9AD62"/>
                </a:solidFill>
                <a:effectLst/>
                <a:uLnTx/>
                <a:uFillTx/>
                <a:latin typeface="+mn-lt"/>
                <a:ea typeface="+mn-ea"/>
                <a:cs typeface="+mn-cs"/>
              </a:rPr>
              <a:t>PEOP</a:t>
            </a:r>
            <a:r>
              <a:rPr kumimoji="0" lang="en-US" sz="1000" b="1" i="0" u="none" strike="noStrike" kern="1200" spc="0" normalizeH="0" baseline="0" noProof="0" dirty="0">
                <a:ln>
                  <a:noFill/>
                </a:ln>
                <a:solidFill>
                  <a:srgbClr val="CAAD62"/>
                </a:solidFill>
                <a:effectLst/>
                <a:uLnTx/>
                <a:uFillTx/>
                <a:latin typeface="+mn-lt"/>
                <a:ea typeface="+mn-ea"/>
                <a:cs typeface="+mn-cs"/>
              </a:rPr>
              <a:t>LE          PRECISION          </a:t>
            </a:r>
            <a:r>
              <a:rPr lang="en-US" sz="1000" b="1" dirty="0">
                <a:solidFill>
                  <a:srgbClr val="CAAD62"/>
                </a:solidFill>
              </a:rPr>
              <a:t>P</a:t>
            </a:r>
            <a:r>
              <a:rPr kumimoji="0" lang="en-US" sz="1000" b="1" i="0" u="none" strike="noStrike" kern="1200" spc="0" normalizeH="0" baseline="0" noProof="0" dirty="0">
                <a:ln>
                  <a:noFill/>
                </a:ln>
                <a:solidFill>
                  <a:srgbClr val="CAAD62"/>
                </a:solidFill>
                <a:effectLst/>
                <a:uLnTx/>
                <a:uFillTx/>
                <a:latin typeface="+mn-lt"/>
                <a:ea typeface="+mn-ea"/>
                <a:cs typeface="+mn-cs"/>
              </a:rPr>
              <a:t>OSTURE          PARTNERSHIPS</a:t>
            </a:r>
            <a:endParaRPr lang="en-US" sz="1000" dirty="0">
              <a:solidFill>
                <a:srgbClr val="CAAD62"/>
              </a:solidFill>
            </a:endParaRPr>
          </a:p>
        </p:txBody>
      </p:sp>
      <p:sp>
        <p:nvSpPr>
          <p:cNvPr id="14" name="Star: 5 Points 13">
            <a:extLst>
              <a:ext uri="{FF2B5EF4-FFF2-40B4-BE49-F238E27FC236}">
                <a16:creationId xmlns:a16="http://schemas.microsoft.com/office/drawing/2014/main" id="{61C61F89-00E2-3229-1C56-9A12D1542310}"/>
              </a:ext>
            </a:extLst>
          </p:cNvPr>
          <p:cNvSpPr>
            <a:spLocks noGrp="1" noRot="1" noMove="1" noResize="1" noEditPoints="1" noAdjustHandles="1" noChangeArrowheads="1" noChangeShapeType="1"/>
          </p:cNvSpPr>
          <p:nvPr userDrawn="1"/>
        </p:nvSpPr>
        <p:spPr>
          <a:xfrm>
            <a:off x="867033"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Star: 5 Points 14">
            <a:extLst>
              <a:ext uri="{FF2B5EF4-FFF2-40B4-BE49-F238E27FC236}">
                <a16:creationId xmlns:a16="http://schemas.microsoft.com/office/drawing/2014/main" id="{D2E1A33B-2F09-4F3C-B63A-0F1ED8E71296}"/>
              </a:ext>
            </a:extLst>
          </p:cNvPr>
          <p:cNvSpPr>
            <a:spLocks noGrp="1" noRot="1" noMove="1" noResize="1" noEditPoints="1" noAdjustHandles="1" noChangeArrowheads="1" noChangeShapeType="1"/>
          </p:cNvSpPr>
          <p:nvPr userDrawn="1"/>
        </p:nvSpPr>
        <p:spPr>
          <a:xfrm>
            <a:off x="190867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tar: 5 Points 15">
            <a:extLst>
              <a:ext uri="{FF2B5EF4-FFF2-40B4-BE49-F238E27FC236}">
                <a16:creationId xmlns:a16="http://schemas.microsoft.com/office/drawing/2014/main" id="{85DB4E38-A733-D47C-76B9-6ACBAB05BFD2}"/>
              </a:ext>
            </a:extLst>
          </p:cNvPr>
          <p:cNvSpPr>
            <a:spLocks noGrp="1" noRot="1" noMove="1" noResize="1" noEditPoints="1" noAdjustHandles="1" noChangeArrowheads="1" noChangeShapeType="1"/>
          </p:cNvSpPr>
          <p:nvPr userDrawn="1"/>
        </p:nvSpPr>
        <p:spPr>
          <a:xfrm>
            <a:off x="2866394" y="7504474"/>
            <a:ext cx="135925" cy="135925"/>
          </a:xfrm>
          <a:prstGeom prst="star5">
            <a:avLst/>
          </a:prstGeom>
          <a:solidFill>
            <a:srgbClr val="C9AD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20602920"/>
      </p:ext>
    </p:extLst>
  </p:cSld>
  <p:clrMap bg1="lt1" tx1="dk1" bg2="lt2" tx2="dk2" accent1="accent1" accent2="accent2" accent3="accent3" accent4="accent4" accent5="accent5" accent6="accent6" hlink="hlink" folHlink="folHlink"/>
  <p:sldLayoutIdLst>
    <p:sldLayoutId id="2147483679" r:id="rId1"/>
    <p:sldLayoutId id="2147483698" r:id="rId2"/>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76438"/>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ctr" defTabSz="1036317" rtl="0" eaLnBrk="1" latinLnBrk="0" hangingPunct="1">
        <a:lnSpc>
          <a:spcPct val="100000"/>
        </a:lnSpc>
        <a:spcBef>
          <a:spcPct val="0"/>
        </a:spcBef>
        <a:buNone/>
        <a:defRPr sz="2720" b="1" kern="1200">
          <a:solidFill>
            <a:schemeClr val="accent5">
              <a:lumMod val="50000"/>
            </a:schemeClr>
          </a:solidFill>
          <a:latin typeface="+mj-lt"/>
          <a:ea typeface="+mj-ea"/>
          <a:cs typeface="+mj-cs"/>
        </a:defRPr>
      </a:lvl1pPr>
    </p:titleStyle>
    <p:body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chemeClr val="tx1"/>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Arial" panose="020B0604020202020204" pitchFamily="34" charset="0"/>
        <a:buChar char="–"/>
        <a:defRPr sz="2720" kern="1200">
          <a:solidFill>
            <a:schemeClr val="tx1"/>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267" kern="1200">
          <a:solidFill>
            <a:schemeClr val="tx1"/>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chemeClr val="tx1"/>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7" rtl="0" eaLnBrk="1" latinLnBrk="0" hangingPunct="1">
        <a:defRPr sz="2040" kern="1200">
          <a:solidFill>
            <a:schemeClr val="tx1"/>
          </a:solidFill>
          <a:latin typeface="+mn-lt"/>
          <a:ea typeface="+mn-ea"/>
          <a:cs typeface="+mn-cs"/>
        </a:defRPr>
      </a:lvl1pPr>
      <a:lvl2pPr marL="518158" algn="l" defTabSz="1036317" rtl="0" eaLnBrk="1" latinLnBrk="0" hangingPunct="1">
        <a:defRPr sz="2040" kern="1200">
          <a:solidFill>
            <a:schemeClr val="tx1"/>
          </a:solidFill>
          <a:latin typeface="+mn-lt"/>
          <a:ea typeface="+mn-ea"/>
          <a:cs typeface="+mn-cs"/>
        </a:defRPr>
      </a:lvl2pPr>
      <a:lvl3pPr marL="1036317" algn="l" defTabSz="1036317" rtl="0" eaLnBrk="1" latinLnBrk="0" hangingPunct="1">
        <a:defRPr sz="2040" kern="1200">
          <a:solidFill>
            <a:schemeClr val="tx1"/>
          </a:solidFill>
          <a:latin typeface="+mn-lt"/>
          <a:ea typeface="+mn-ea"/>
          <a:cs typeface="+mn-cs"/>
        </a:defRPr>
      </a:lvl3pPr>
      <a:lvl4pPr marL="1554475" algn="l" defTabSz="1036317" rtl="0" eaLnBrk="1" latinLnBrk="0" hangingPunct="1">
        <a:defRPr sz="2040" kern="1200">
          <a:solidFill>
            <a:schemeClr val="tx1"/>
          </a:solidFill>
          <a:latin typeface="+mn-lt"/>
          <a:ea typeface="+mn-ea"/>
          <a:cs typeface="+mn-cs"/>
        </a:defRPr>
      </a:lvl4pPr>
      <a:lvl5pPr marL="2072634" algn="l" defTabSz="1036317" rtl="0" eaLnBrk="1" latinLnBrk="0" hangingPunct="1">
        <a:defRPr sz="2040" kern="1200">
          <a:solidFill>
            <a:schemeClr val="tx1"/>
          </a:solidFill>
          <a:latin typeface="+mn-lt"/>
          <a:ea typeface="+mn-ea"/>
          <a:cs typeface="+mn-cs"/>
        </a:defRPr>
      </a:lvl5pPr>
      <a:lvl6pPr marL="2590792" algn="l" defTabSz="1036317" rtl="0" eaLnBrk="1" latinLnBrk="0" hangingPunct="1">
        <a:defRPr sz="2040" kern="1200">
          <a:solidFill>
            <a:schemeClr val="tx1"/>
          </a:solidFill>
          <a:latin typeface="+mn-lt"/>
          <a:ea typeface="+mn-ea"/>
          <a:cs typeface="+mn-cs"/>
        </a:defRPr>
      </a:lvl6pPr>
      <a:lvl7pPr marL="3108951" algn="l" defTabSz="1036317" rtl="0" eaLnBrk="1" latinLnBrk="0" hangingPunct="1">
        <a:defRPr sz="2040" kern="1200">
          <a:solidFill>
            <a:schemeClr val="tx1"/>
          </a:solidFill>
          <a:latin typeface="+mn-lt"/>
          <a:ea typeface="+mn-ea"/>
          <a:cs typeface="+mn-cs"/>
        </a:defRPr>
      </a:lvl7pPr>
      <a:lvl8pPr marL="3627109" algn="l" defTabSz="1036317" rtl="0" eaLnBrk="1" latinLnBrk="0" hangingPunct="1">
        <a:defRPr sz="2040" kern="1200">
          <a:solidFill>
            <a:schemeClr val="tx1"/>
          </a:solidFill>
          <a:latin typeface="+mn-lt"/>
          <a:ea typeface="+mn-ea"/>
          <a:cs typeface="+mn-cs"/>
        </a:defRPr>
      </a:lvl8pPr>
      <a:lvl9pPr marL="4145268" algn="l" defTabSz="1036317" rtl="0" eaLnBrk="1" latinLnBrk="0" hangingPunct="1">
        <a:defRPr sz="20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26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acq.osd.mil/dpap/dars/dfarspgi/current/index.html" TargetMode="External"/><Relationship Id="rId7" Type="http://schemas.openxmlformats.org/officeDocument/2006/relationships/hyperlink" Target="https://www.dla.mil/Small-Business/" TargetMode="External"/><Relationship Id="rId2" Type="http://schemas.openxmlformats.org/officeDocument/2006/relationships/hyperlink" Target="https://business.defense.gov/Programs/Mentor-Protege-Program/" TargetMode="External"/><Relationship Id="rId1" Type="http://schemas.openxmlformats.org/officeDocument/2006/relationships/slideLayout" Target="../slideLayouts/slideLayout3.xml"/><Relationship Id="rId6" Type="http://schemas.openxmlformats.org/officeDocument/2006/relationships/hyperlink" Target="https://mpp.acq.osd.mil/mpp/#/" TargetMode="External"/><Relationship Id="rId5" Type="http://schemas.openxmlformats.org/officeDocument/2006/relationships/hyperlink" Target="https://www.acq.osd.mil/dpap/dars/dfars/html/current/219_71.htm" TargetMode="External"/><Relationship Id="rId4" Type="http://schemas.openxmlformats.org/officeDocument/2006/relationships/hyperlink" Target="https://www.acq.osd.mil/dpap/dars/dfars/html/current/appendix_i.ht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DLAMPP@dla.mi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acquisition.gov/dfars/appendix-i-policy-and-procedures-dod-pilot-mentor-protege-progra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sam.gov/SA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mpp.acq.osd.mil/mpp/#/"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E4037-1649-947C-3DF4-25B423B88B98}"/>
              </a:ext>
            </a:extLst>
          </p:cNvPr>
          <p:cNvSpPr>
            <a:spLocks noGrp="1"/>
          </p:cNvSpPr>
          <p:nvPr>
            <p:ph type="sldNum" sz="quarter" idx="12"/>
          </p:nvPr>
        </p:nvSpPr>
        <p:spPr/>
        <p:txBody>
          <a:bodyPr/>
          <a:lstStyle/>
          <a:p>
            <a:fld id="{C1305D4F-14F8-40F5-86C0-9E3EF6F96AEC}" type="slidenum">
              <a:rPr lang="en-US" smtClean="0"/>
              <a:t>1</a:t>
            </a:fld>
            <a:endParaRPr lang="en-US"/>
          </a:p>
        </p:txBody>
      </p:sp>
      <p:sp>
        <p:nvSpPr>
          <p:cNvPr id="5" name="Title 1">
            <a:extLst>
              <a:ext uri="{FF2B5EF4-FFF2-40B4-BE49-F238E27FC236}">
                <a16:creationId xmlns:a16="http://schemas.microsoft.com/office/drawing/2014/main" id="{C38C7EE0-97CA-E418-29BA-BB8AF0BE15F6}"/>
              </a:ext>
            </a:extLst>
          </p:cNvPr>
          <p:cNvSpPr txBox="1">
            <a:spLocks/>
          </p:cNvSpPr>
          <p:nvPr/>
        </p:nvSpPr>
        <p:spPr>
          <a:xfrm>
            <a:off x="501794" y="1634744"/>
            <a:ext cx="4679805" cy="653826"/>
          </a:xfrm>
          <a:prstGeom prst="rect">
            <a:avLst/>
          </a:prstGeom>
          <a:noFill/>
          <a:effectLst/>
        </p:spPr>
        <p:txBody>
          <a:bodyPr lIns="91440" tIns="45720" rIns="91440" bIns="4572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2400" b="1" dirty="0">
                <a:latin typeface="+mj-lt"/>
                <a:cs typeface="Arial"/>
              </a:rPr>
              <a:t>DLA Mentor-Protégé Program </a:t>
            </a:r>
            <a:br>
              <a:rPr lang="en-US" sz="2400" b="1" dirty="0">
                <a:latin typeface="+mj-lt"/>
                <a:cs typeface="Arial"/>
              </a:rPr>
            </a:br>
            <a:r>
              <a:rPr lang="en-US" sz="2400" b="1" dirty="0">
                <a:latin typeface="+mj-lt"/>
                <a:cs typeface="Arial"/>
              </a:rPr>
              <a:t>Industry Overview </a:t>
            </a:r>
          </a:p>
        </p:txBody>
      </p:sp>
      <p:sp>
        <p:nvSpPr>
          <p:cNvPr id="6" name="TextBox 4">
            <a:extLst>
              <a:ext uri="{FF2B5EF4-FFF2-40B4-BE49-F238E27FC236}">
                <a16:creationId xmlns:a16="http://schemas.microsoft.com/office/drawing/2014/main" id="{505E9E10-2580-A1DE-A321-EF1A2B852E7E}"/>
              </a:ext>
            </a:extLst>
          </p:cNvPr>
          <p:cNvSpPr txBox="1"/>
          <p:nvPr/>
        </p:nvSpPr>
        <p:spPr>
          <a:xfrm>
            <a:off x="501795" y="2475383"/>
            <a:ext cx="3420926"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latin typeface="+mj-lt"/>
              </a:rPr>
              <a:t>Armenthia Massey, DLA MPP Manager​</a:t>
            </a:r>
          </a:p>
          <a:p>
            <a:r>
              <a:rPr lang="en-US" sz="1400" b="1" dirty="0">
                <a:latin typeface="+mj-lt"/>
              </a:rPr>
              <a:t>April 2025</a:t>
            </a:r>
            <a:endParaRPr lang="en-US" sz="1400" dirty="0">
              <a:latin typeface="+mj-lt"/>
            </a:endParaRPr>
          </a:p>
        </p:txBody>
      </p:sp>
    </p:spTree>
    <p:extLst>
      <p:ext uri="{BB962C8B-B14F-4D97-AF65-F5344CB8AC3E}">
        <p14:creationId xmlns:p14="http://schemas.microsoft.com/office/powerpoint/2010/main" val="288414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DLA MPP Areas Of Focus </a:t>
            </a:r>
            <a:br>
              <a:rPr lang="en-US" dirty="0">
                <a:latin typeface="Raleway Black" pitchFamily="2" charset="0"/>
              </a:rPr>
            </a:br>
            <a:endParaRPr lang="en-US" dirty="0">
              <a:latin typeface="Raleway Black" pitchFamily="2" charset="0"/>
            </a:endParaRPr>
          </a:p>
        </p:txBody>
      </p:sp>
      <p:grpSp>
        <p:nvGrpSpPr>
          <p:cNvPr id="17" name="heading bar">
            <a:extLst>
              <a:ext uri="{FF2B5EF4-FFF2-40B4-BE49-F238E27FC236}">
                <a16:creationId xmlns:a16="http://schemas.microsoft.com/office/drawing/2014/main" id="{A3653C14-2ED4-AA75-075D-9082FADE7A07}"/>
              </a:ext>
            </a:extLst>
          </p:cNvPr>
          <p:cNvGrpSpPr/>
          <p:nvPr/>
        </p:nvGrpSpPr>
        <p:grpSpPr>
          <a:xfrm>
            <a:off x="174646" y="1600924"/>
            <a:ext cx="9751523" cy="338554"/>
            <a:chOff x="41583" y="1057338"/>
            <a:chExt cx="8800282" cy="120810"/>
          </a:xfrm>
          <a:solidFill>
            <a:srgbClr val="171610"/>
          </a:solidFill>
        </p:grpSpPr>
        <p:grpSp>
          <p:nvGrpSpPr>
            <p:cNvPr id="18" name="Group 17">
              <a:extLst>
                <a:ext uri="{FF2B5EF4-FFF2-40B4-BE49-F238E27FC236}">
                  <a16:creationId xmlns:a16="http://schemas.microsoft.com/office/drawing/2014/main" id="{7384E38A-FF0F-BD24-29EA-6454310AE048}"/>
                </a:ext>
              </a:extLst>
            </p:cNvPr>
            <p:cNvGrpSpPr/>
            <p:nvPr/>
          </p:nvGrpSpPr>
          <p:grpSpPr>
            <a:xfrm>
              <a:off x="2777917" y="1057338"/>
              <a:ext cx="6063948" cy="120810"/>
              <a:chOff x="-2999244" y="1209893"/>
              <a:chExt cx="7829484" cy="113453"/>
            </a:xfrm>
            <a:grpFill/>
          </p:grpSpPr>
          <p:sp>
            <p:nvSpPr>
              <p:cNvPr id="20" name="Rectangle 19">
                <a:extLst>
                  <a:ext uri="{FF2B5EF4-FFF2-40B4-BE49-F238E27FC236}">
                    <a16:creationId xmlns:a16="http://schemas.microsoft.com/office/drawing/2014/main" id="{C5B9C975-9D4A-196F-9CD0-DA20E7D07944}"/>
                  </a:ext>
                </a:extLst>
              </p:cNvPr>
              <p:cNvSpPr/>
              <p:nvPr/>
            </p:nvSpPr>
            <p:spPr>
              <a:xfrm>
                <a:off x="-2999244" y="1209893"/>
                <a:ext cx="6297019" cy="113453"/>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8029862-DF3F-B7EF-16AA-CB9FCBBFDEA0}"/>
                  </a:ext>
                </a:extLst>
              </p:cNvPr>
              <p:cNvSpPr/>
              <p:nvPr/>
            </p:nvSpPr>
            <p:spPr>
              <a:xfrm>
                <a:off x="3336817" y="1210731"/>
                <a:ext cx="207431"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608984CC-3EDC-B558-95C5-48FEE4EBAF4E}"/>
                  </a:ext>
                </a:extLst>
              </p:cNvPr>
              <p:cNvSpPr/>
              <p:nvPr/>
            </p:nvSpPr>
            <p:spPr>
              <a:xfrm>
                <a:off x="3583291" y="1210733"/>
                <a:ext cx="207431"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82AEB8CC-C7A1-7B15-2664-6751BE2DC205}"/>
                  </a:ext>
                </a:extLst>
              </p:cNvPr>
              <p:cNvSpPr/>
              <p:nvPr/>
            </p:nvSpPr>
            <p:spPr>
              <a:xfrm>
                <a:off x="3829765" y="1210733"/>
                <a:ext cx="207431"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DC710598-224C-F620-F6EC-0C3BAFFA3346}"/>
                  </a:ext>
                </a:extLst>
              </p:cNvPr>
              <p:cNvSpPr/>
              <p:nvPr/>
            </p:nvSpPr>
            <p:spPr>
              <a:xfrm>
                <a:off x="4076239" y="1210733"/>
                <a:ext cx="122765"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0EF164D4-1766-7323-186B-260004990BE4}"/>
                  </a:ext>
                </a:extLst>
              </p:cNvPr>
              <p:cNvSpPr/>
              <p:nvPr/>
            </p:nvSpPr>
            <p:spPr>
              <a:xfrm>
                <a:off x="4238047" y="1210733"/>
                <a:ext cx="122765"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BF37AA4D-2F8E-3848-E005-8530A725BAF3}"/>
                  </a:ext>
                </a:extLst>
              </p:cNvPr>
              <p:cNvSpPr/>
              <p:nvPr/>
            </p:nvSpPr>
            <p:spPr>
              <a:xfrm>
                <a:off x="4399855" y="1210733"/>
                <a:ext cx="122765"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E7E6F43D-51A6-9680-882A-78CBA73ED843}"/>
                  </a:ext>
                </a:extLst>
              </p:cNvPr>
              <p:cNvSpPr/>
              <p:nvPr/>
            </p:nvSpPr>
            <p:spPr>
              <a:xfrm>
                <a:off x="4561663" y="1210733"/>
                <a:ext cx="63498"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82A36AB8-752B-3208-657A-004F06A07198}"/>
                  </a:ext>
                </a:extLst>
              </p:cNvPr>
              <p:cNvSpPr/>
              <p:nvPr/>
            </p:nvSpPr>
            <p:spPr>
              <a:xfrm>
                <a:off x="4664204" y="1210733"/>
                <a:ext cx="63498"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65A81A5C-DDBE-0221-C738-C48E7E6B32F0}"/>
                  </a:ext>
                </a:extLst>
              </p:cNvPr>
              <p:cNvSpPr/>
              <p:nvPr/>
            </p:nvSpPr>
            <p:spPr>
              <a:xfrm>
                <a:off x="4766742" y="1210733"/>
                <a:ext cx="63498" cy="110067"/>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starting rectangle">
              <a:extLst>
                <a:ext uri="{FF2B5EF4-FFF2-40B4-BE49-F238E27FC236}">
                  <a16:creationId xmlns:a16="http://schemas.microsoft.com/office/drawing/2014/main" id="{632E98EC-54EC-2158-3026-EEEDFA86A20B}"/>
                </a:ext>
              </a:extLst>
            </p:cNvPr>
            <p:cNvSpPr/>
            <p:nvPr/>
          </p:nvSpPr>
          <p:spPr>
            <a:xfrm>
              <a:off x="41583" y="1057342"/>
              <a:ext cx="272741" cy="105969"/>
            </a:xfrm>
            <a:prstGeom prst="rect">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TextBox 30">
            <a:extLst>
              <a:ext uri="{FF2B5EF4-FFF2-40B4-BE49-F238E27FC236}">
                <a16:creationId xmlns:a16="http://schemas.microsoft.com/office/drawing/2014/main" id="{48C6DFF6-C59D-8359-FF85-F59997BE3A54}"/>
              </a:ext>
            </a:extLst>
          </p:cNvPr>
          <p:cNvSpPr txBox="1"/>
          <p:nvPr/>
        </p:nvSpPr>
        <p:spPr>
          <a:xfrm>
            <a:off x="408943" y="1577932"/>
            <a:ext cx="3250233" cy="353943"/>
          </a:xfrm>
          <a:prstGeom prst="rect">
            <a:avLst/>
          </a:prstGeom>
          <a:noFill/>
        </p:spPr>
        <p:txBody>
          <a:bodyPr wrap="square">
            <a:spAutoFit/>
          </a:bodyPr>
          <a:lstStyle/>
          <a:p>
            <a:r>
              <a:rPr lang="en-US" sz="1650" b="1" dirty="0">
                <a:solidFill>
                  <a:schemeClr val="accent4">
                    <a:lumMod val="75000"/>
                  </a:schemeClr>
                </a:solidFill>
                <a:latin typeface="Bahnschrift SemiBold" panose="020B0502040204020203" pitchFamily="34" charset="0"/>
              </a:rPr>
              <a:t>SIX MAJOR BUSINESS UNITS</a:t>
            </a:r>
          </a:p>
        </p:txBody>
      </p:sp>
      <p:sp>
        <p:nvSpPr>
          <p:cNvPr id="38" name="Text Placeholder 11">
            <a:extLst>
              <a:ext uri="{FF2B5EF4-FFF2-40B4-BE49-F238E27FC236}">
                <a16:creationId xmlns:a16="http://schemas.microsoft.com/office/drawing/2014/main" id="{93D9244F-27A2-4DBA-B34B-E397E2DBD97B}"/>
              </a:ext>
            </a:extLst>
          </p:cNvPr>
          <p:cNvSpPr txBox="1">
            <a:spLocks/>
          </p:cNvSpPr>
          <p:nvPr/>
        </p:nvSpPr>
        <p:spPr>
          <a:xfrm>
            <a:off x="256317" y="2090310"/>
            <a:ext cx="1436539" cy="791320"/>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1000" b="1" kern="120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600" dirty="0">
                <a:solidFill>
                  <a:schemeClr val="accent4">
                    <a:lumMod val="60000"/>
                    <a:lumOff val="40000"/>
                  </a:schemeClr>
                </a:solidFill>
                <a:latin typeface="+mn-lt"/>
                <a:cs typeface="Times New Roman" panose="02020603050405020304" pitchFamily="18" charset="0"/>
              </a:rPr>
              <a:t>TROOP SUPPORT</a:t>
            </a:r>
          </a:p>
        </p:txBody>
      </p:sp>
      <p:sp>
        <p:nvSpPr>
          <p:cNvPr id="39" name="Text Placeholder 12">
            <a:extLst>
              <a:ext uri="{FF2B5EF4-FFF2-40B4-BE49-F238E27FC236}">
                <a16:creationId xmlns:a16="http://schemas.microsoft.com/office/drawing/2014/main" id="{AD8B73A2-E2E7-BCA4-5DB9-EDC528557384}"/>
              </a:ext>
            </a:extLst>
          </p:cNvPr>
          <p:cNvSpPr txBox="1">
            <a:spLocks/>
          </p:cNvSpPr>
          <p:nvPr/>
        </p:nvSpPr>
        <p:spPr>
          <a:xfrm>
            <a:off x="248063" y="2915606"/>
            <a:ext cx="1436539" cy="392276"/>
          </a:xfrm>
          <a:prstGeom prst="rect">
            <a:avLst/>
          </a:prstGeom>
          <a:solidFill>
            <a:srgbClr val="0076A3"/>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200" dirty="0">
                <a:solidFill>
                  <a:schemeClr val="accent4">
                    <a:lumMod val="60000"/>
                    <a:lumOff val="40000"/>
                  </a:schemeClr>
                </a:solidFill>
                <a:latin typeface="+mn-lt"/>
                <a:cs typeface="Times New Roman" panose="02020603050405020304" pitchFamily="18" charset="0"/>
              </a:rPr>
              <a:t>PHILADELPHIA, PA</a:t>
            </a:r>
          </a:p>
        </p:txBody>
      </p:sp>
      <p:pic>
        <p:nvPicPr>
          <p:cNvPr id="40" name="Picture Placeholder 314" descr="Charlotte Air National Guard Base, NC - U.S. Air Force members of the 145th Logistics Readiness Squadron unload supplies in preparation for Hurricane Irma at the Logistics Support Center warehouse with the Division of Emergency Management in Badin, N.C., Sept. 10, 2017. The warehouse stores palleted water, meals, blankets, and tarps for emergency shipment to counties in need within the state should Hurricane Irma cause significant damage. Photo by Tech. Sgt. Julianne Showalter." title="145th Logistics Readiness Squadron supports Hurricane Irma Relief">
            <a:extLst>
              <a:ext uri="{FF2B5EF4-FFF2-40B4-BE49-F238E27FC236}">
                <a16:creationId xmlns:a16="http://schemas.microsoft.com/office/drawing/2014/main" id="{7EFD6E60-B881-250E-42EC-B36CA9F65B16}"/>
              </a:ext>
            </a:extLst>
          </p:cNvPr>
          <p:cNvPicPr>
            <a:picLocks noChangeAspect="1"/>
          </p:cNvPicPr>
          <p:nvPr/>
        </p:nvPicPr>
        <p:blipFill>
          <a:blip r:embed="rId2">
            <a:extLst>
              <a:ext uri="{28A0092B-C50C-407E-A947-70E740481C1C}">
                <a14:useLocalDpi xmlns:a14="http://schemas.microsoft.com/office/drawing/2010/main" val="0"/>
              </a:ext>
            </a:extLst>
          </a:blip>
          <a:srcRect l="233" r="233"/>
          <a:stretch>
            <a:fillRect/>
          </a:stretch>
        </p:blipFill>
        <p:spPr>
          <a:xfrm>
            <a:off x="248064" y="3400279"/>
            <a:ext cx="1436538" cy="1161339"/>
          </a:xfrm>
          <a:prstGeom prst="rect">
            <a:avLst/>
          </a:prstGeom>
          <a:effectLst>
            <a:outerShdw blurRad="50800" dist="38100" dir="5400000" algn="t" rotWithShape="0">
              <a:prstClr val="black">
                <a:alpha val="40000"/>
              </a:prstClr>
            </a:outerShdw>
          </a:effectLst>
        </p:spPr>
      </p:pic>
      <p:sp>
        <p:nvSpPr>
          <p:cNvPr id="41" name="Text Placeholder 14">
            <a:extLst>
              <a:ext uri="{FF2B5EF4-FFF2-40B4-BE49-F238E27FC236}">
                <a16:creationId xmlns:a16="http://schemas.microsoft.com/office/drawing/2014/main" id="{3ED17D25-43B1-FCAA-70A6-FB6459CE420C}"/>
              </a:ext>
            </a:extLst>
          </p:cNvPr>
          <p:cNvSpPr txBox="1">
            <a:spLocks/>
          </p:cNvSpPr>
          <p:nvPr/>
        </p:nvSpPr>
        <p:spPr>
          <a:xfrm>
            <a:off x="228464" y="4579358"/>
            <a:ext cx="1444538" cy="2607774"/>
          </a:xfrm>
          <a:prstGeom prst="rect">
            <a:avLst/>
          </a:prstGeom>
          <a:solidFill>
            <a:srgbClr val="171610"/>
          </a:solidFill>
        </p:spPr>
        <p:txBody>
          <a:bodyPr vert="horz" lIns="91440" tIns="45720" rIns="91440" bIns="45720" rtlCol="0">
            <a:noAutofit/>
          </a:bodyPr>
          <a:lstStyle>
            <a:lvl1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0" indent="0" algn="l" rtl="0" eaLnBrk="0" fontAlgn="base" hangingPunct="0">
              <a:spcBef>
                <a:spcPct val="20000"/>
              </a:spcBef>
              <a:spcAft>
                <a:spcPct val="0"/>
              </a:spcAft>
              <a:buFont typeface="Arial" panose="020B0604020202020204" pitchFamily="34"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14400">
              <a:buFont typeface="Arial" panose="020B0604020202020204" pitchFamily="34" charset="0"/>
              <a:buChar char="•"/>
            </a:pPr>
            <a:r>
              <a:rPr lang="en-US" sz="1200" spc="-50" dirty="0">
                <a:solidFill>
                  <a:schemeClr val="accent4">
                    <a:lumMod val="60000"/>
                    <a:lumOff val="40000"/>
                  </a:schemeClr>
                </a:solidFill>
                <a:latin typeface="+mn-lt"/>
                <a:cs typeface="Times New Roman" panose="02020603050405020304" pitchFamily="18" charset="0"/>
              </a:rPr>
              <a:t>Clothing &amp; Textiles</a:t>
            </a:r>
          </a:p>
          <a:p>
            <a:pPr lvl="2" defTabSz="914400"/>
            <a:r>
              <a:rPr lang="en-US" sz="1200" spc="-50" dirty="0">
                <a:solidFill>
                  <a:schemeClr val="accent4">
                    <a:lumMod val="60000"/>
                    <a:lumOff val="40000"/>
                  </a:schemeClr>
                </a:solidFill>
                <a:latin typeface="+mn-lt"/>
                <a:cs typeface="Times New Roman" panose="02020603050405020304" pitchFamily="18" charset="0"/>
              </a:rPr>
              <a:t>        - Coveralls</a:t>
            </a:r>
          </a:p>
          <a:p>
            <a:pPr lvl="2" defTabSz="914400"/>
            <a:r>
              <a:rPr lang="en-US" sz="1200" spc="-50" dirty="0">
                <a:solidFill>
                  <a:schemeClr val="accent4">
                    <a:lumMod val="60000"/>
                    <a:lumOff val="40000"/>
                  </a:schemeClr>
                </a:solidFill>
                <a:latin typeface="+mn-lt"/>
                <a:cs typeface="Times New Roman" panose="02020603050405020304" pitchFamily="18" charset="0"/>
              </a:rPr>
              <a:t>        - Individual </a:t>
            </a:r>
          </a:p>
          <a:p>
            <a:pPr lvl="2" defTabSz="914400"/>
            <a:r>
              <a:rPr lang="en-US" sz="1200" spc="-50" dirty="0">
                <a:solidFill>
                  <a:schemeClr val="accent4">
                    <a:lumMod val="60000"/>
                    <a:lumOff val="40000"/>
                  </a:schemeClr>
                </a:solidFill>
                <a:latin typeface="+mn-lt"/>
                <a:cs typeface="Times New Roman" panose="02020603050405020304" pitchFamily="18" charset="0"/>
              </a:rPr>
              <a:t>           Equipment</a:t>
            </a:r>
          </a:p>
          <a:p>
            <a:pPr lvl="2" defTabSz="914400"/>
            <a:r>
              <a:rPr lang="en-US" sz="1200" spc="-50" dirty="0">
                <a:solidFill>
                  <a:schemeClr val="accent4">
                    <a:lumMod val="60000"/>
                    <a:lumOff val="40000"/>
                  </a:schemeClr>
                </a:solidFill>
                <a:latin typeface="+mn-lt"/>
                <a:cs typeface="Times New Roman" panose="02020603050405020304" pitchFamily="18" charset="0"/>
              </a:rPr>
              <a:t>        - Gloves</a:t>
            </a:r>
          </a:p>
          <a:p>
            <a:pPr marL="171450" lvl="2" indent="-171450" defTabSz="914400">
              <a:buFont typeface="Arial" panose="020B0604020202020204" pitchFamily="34" charset="0"/>
              <a:buChar char="•"/>
            </a:pPr>
            <a:r>
              <a:rPr lang="en-US" sz="1200" spc="-50" dirty="0">
                <a:solidFill>
                  <a:schemeClr val="accent4">
                    <a:lumMod val="60000"/>
                    <a:lumOff val="40000"/>
                  </a:schemeClr>
                </a:solidFill>
                <a:latin typeface="+mn-lt"/>
                <a:cs typeface="Times New Roman" panose="02020603050405020304" pitchFamily="18" charset="0"/>
              </a:rPr>
              <a:t>Construction &amp; Equipment</a:t>
            </a:r>
          </a:p>
          <a:p>
            <a:pPr lvl="2" defTabSz="914400"/>
            <a:r>
              <a:rPr lang="en-US" sz="1200" spc="-50" dirty="0">
                <a:solidFill>
                  <a:schemeClr val="accent4">
                    <a:lumMod val="60000"/>
                    <a:lumOff val="40000"/>
                  </a:schemeClr>
                </a:solidFill>
                <a:latin typeface="+mn-lt"/>
                <a:cs typeface="Times New Roman" panose="02020603050405020304" pitchFamily="18" charset="0"/>
              </a:rPr>
              <a:t>        - Containers</a:t>
            </a:r>
          </a:p>
          <a:p>
            <a:pPr lvl="2" defTabSz="914400"/>
            <a:r>
              <a:rPr lang="en-US" sz="1200" spc="-50" dirty="0">
                <a:solidFill>
                  <a:schemeClr val="accent4">
                    <a:lumMod val="60000"/>
                    <a:lumOff val="40000"/>
                  </a:schemeClr>
                </a:solidFill>
                <a:latin typeface="+mn-lt"/>
                <a:cs typeface="Times New Roman" panose="02020603050405020304" pitchFamily="18" charset="0"/>
              </a:rPr>
              <a:t>        - Metals </a:t>
            </a:r>
          </a:p>
        </p:txBody>
      </p:sp>
      <p:sp>
        <p:nvSpPr>
          <p:cNvPr id="43" name="Text Placeholder 27">
            <a:extLst>
              <a:ext uri="{FF2B5EF4-FFF2-40B4-BE49-F238E27FC236}">
                <a16:creationId xmlns:a16="http://schemas.microsoft.com/office/drawing/2014/main" id="{D8205A54-0510-F4B9-2191-5FE20BE20691}"/>
              </a:ext>
            </a:extLst>
          </p:cNvPr>
          <p:cNvSpPr txBox="1">
            <a:spLocks/>
          </p:cNvSpPr>
          <p:nvPr/>
        </p:nvSpPr>
        <p:spPr>
          <a:xfrm>
            <a:off x="1852602" y="2090310"/>
            <a:ext cx="1455807" cy="791320"/>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1000" b="1" kern="120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600" dirty="0">
                <a:solidFill>
                  <a:schemeClr val="accent4">
                    <a:lumMod val="60000"/>
                    <a:lumOff val="40000"/>
                  </a:schemeClr>
                </a:solidFill>
                <a:latin typeface="+mn-lt"/>
                <a:cs typeface="Times New Roman" panose="02020603050405020304" pitchFamily="18" charset="0"/>
              </a:rPr>
              <a:t>LAND AND MARITIME</a:t>
            </a:r>
          </a:p>
        </p:txBody>
      </p:sp>
      <p:sp>
        <p:nvSpPr>
          <p:cNvPr id="44" name="Text Placeholder 28">
            <a:extLst>
              <a:ext uri="{FF2B5EF4-FFF2-40B4-BE49-F238E27FC236}">
                <a16:creationId xmlns:a16="http://schemas.microsoft.com/office/drawing/2014/main" id="{576E74E8-1C75-322E-E0BA-224973083C6E}"/>
              </a:ext>
            </a:extLst>
          </p:cNvPr>
          <p:cNvSpPr txBox="1">
            <a:spLocks/>
          </p:cNvSpPr>
          <p:nvPr/>
        </p:nvSpPr>
        <p:spPr>
          <a:xfrm>
            <a:off x="1835155" y="2915606"/>
            <a:ext cx="1473254" cy="432238"/>
          </a:xfrm>
          <a:prstGeom prst="rect">
            <a:avLst/>
          </a:prstGeom>
          <a:solidFill>
            <a:srgbClr val="0076A3"/>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200" dirty="0">
                <a:solidFill>
                  <a:schemeClr val="accent4">
                    <a:lumMod val="60000"/>
                    <a:lumOff val="40000"/>
                  </a:schemeClr>
                </a:solidFill>
                <a:latin typeface="+mn-lt"/>
                <a:cs typeface="Times New Roman" panose="02020603050405020304" pitchFamily="18" charset="0"/>
              </a:rPr>
              <a:t>COLUMBUS,</a:t>
            </a:r>
          </a:p>
          <a:p>
            <a:pPr defTabSz="914400"/>
            <a:r>
              <a:rPr lang="en-US" sz="1200" dirty="0">
                <a:solidFill>
                  <a:schemeClr val="accent4">
                    <a:lumMod val="60000"/>
                    <a:lumOff val="40000"/>
                  </a:schemeClr>
                </a:solidFill>
                <a:latin typeface="+mn-lt"/>
                <a:cs typeface="Times New Roman" panose="02020603050405020304" pitchFamily="18" charset="0"/>
              </a:rPr>
              <a:t> OH</a:t>
            </a:r>
          </a:p>
        </p:txBody>
      </p:sp>
      <p:pic>
        <p:nvPicPr>
          <p:cNvPr id="45" name="Picture Placeholder 315" descr="PACIFIC OCEAN, Hawaii - PACIFIC OCEAN (July 29, 2016) – Sailors assigned to the Arleigh Burke-class guided-missile destroyer USS Shoup (DDG 86) conduct an underway replenishment with the Military Sealift Command fleet replenishment oiler USNS Rappahannock (T-AO 204), during Rim of the Pacific 2016. Twenty-six nations, more than 40 ships and submarines, more than 200 aircraft and 25,000 personnel are participating in RIMPAC from June 30 to Aug. 4, in and around the Hawaiian Islands and Southern California. The world's largest international maritime exercise, RIMPAC provides a unique training opportunity that helps participants foster and sustain the cooperative relationships that are critical to ensuring the safety of sea lanes and security on the world's oceans. RIMPAC 2016 is the 25th exercise in the series that began in 1971. U.S. Navy photo by Mass Communication Specialist 2nd Class Holly L. Herline." title="Sailors conduct an underway replenishment during Rim of the Pacific 2016.">
            <a:extLst>
              <a:ext uri="{FF2B5EF4-FFF2-40B4-BE49-F238E27FC236}">
                <a16:creationId xmlns:a16="http://schemas.microsoft.com/office/drawing/2014/main" id="{F7927ADF-937A-4904-9777-109E3C1E7876}"/>
              </a:ext>
            </a:extLst>
          </p:cNvPr>
          <p:cNvPicPr>
            <a:picLocks noChangeAspect="1"/>
          </p:cNvPicPr>
          <p:nvPr/>
        </p:nvPicPr>
        <p:blipFill>
          <a:blip r:embed="rId3">
            <a:extLst>
              <a:ext uri="{28A0092B-C50C-407E-A947-70E740481C1C}">
                <a14:useLocalDpi xmlns:a14="http://schemas.microsoft.com/office/drawing/2010/main" val="0"/>
              </a:ext>
            </a:extLst>
          </a:blip>
          <a:srcRect l="453" r="453"/>
          <a:stretch>
            <a:fillRect/>
          </a:stretch>
        </p:blipFill>
        <p:spPr>
          <a:xfrm>
            <a:off x="1832747" y="3414012"/>
            <a:ext cx="1467606" cy="1161339"/>
          </a:xfrm>
          <a:prstGeom prst="rect">
            <a:avLst/>
          </a:prstGeom>
          <a:effectLst>
            <a:outerShdw blurRad="50800" dist="38100" dir="5400000" algn="t" rotWithShape="0">
              <a:prstClr val="black">
                <a:alpha val="40000"/>
              </a:prstClr>
            </a:outerShdw>
          </a:effectLst>
        </p:spPr>
      </p:pic>
      <p:sp>
        <p:nvSpPr>
          <p:cNvPr id="46" name="Text Placeholder 30">
            <a:extLst>
              <a:ext uri="{FF2B5EF4-FFF2-40B4-BE49-F238E27FC236}">
                <a16:creationId xmlns:a16="http://schemas.microsoft.com/office/drawing/2014/main" id="{B98946F2-AECB-DBDB-95D1-47C22DF16077}"/>
              </a:ext>
            </a:extLst>
          </p:cNvPr>
          <p:cNvSpPr txBox="1">
            <a:spLocks/>
          </p:cNvSpPr>
          <p:nvPr/>
        </p:nvSpPr>
        <p:spPr>
          <a:xfrm>
            <a:off x="1813147" y="4579358"/>
            <a:ext cx="1487206" cy="2250741"/>
          </a:xfrm>
          <a:prstGeom prst="rect">
            <a:avLst/>
          </a:prstGeom>
          <a:solidFill>
            <a:srgbClr val="0076A3"/>
          </a:solidFill>
        </p:spPr>
        <p:txBody>
          <a:bodyPr vert="horz" lIns="91440" tIns="45720" rIns="91440" bIns="45720" rtlCol="0">
            <a:noAutofit/>
          </a:bodyPr>
          <a:lstStyle>
            <a:lvl1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0" indent="0" algn="l" rtl="0" eaLnBrk="0" fontAlgn="base" hangingPunct="0">
              <a:spcBef>
                <a:spcPct val="20000"/>
              </a:spcBef>
              <a:spcAft>
                <a:spcPct val="0"/>
              </a:spcAft>
              <a:buFont typeface="Arial" panose="020B0604020202020204" pitchFamily="34"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14400">
              <a:buFont typeface="Arial" panose="020B0604020202020204" pitchFamily="34" charset="0"/>
              <a:buChar char="•"/>
            </a:pPr>
            <a:r>
              <a:rPr lang="en-US" sz="1200" spc="-10" dirty="0">
                <a:solidFill>
                  <a:schemeClr val="accent4">
                    <a:lumMod val="60000"/>
                    <a:lumOff val="40000"/>
                  </a:schemeClr>
                </a:solidFill>
                <a:latin typeface="+mn-lt"/>
                <a:cs typeface="Times New Roman" panose="02020603050405020304" pitchFamily="18" charset="0"/>
              </a:rPr>
              <a:t>No Bid Items</a:t>
            </a:r>
          </a:p>
          <a:p>
            <a:pPr marL="171450" indent="-171450" defTabSz="914400">
              <a:buFont typeface="Arial" panose="020B0604020202020204" pitchFamily="34" charset="0"/>
              <a:buChar char="•"/>
            </a:pPr>
            <a:r>
              <a:rPr lang="en-US" sz="1200" spc="-10" dirty="0">
                <a:solidFill>
                  <a:schemeClr val="accent4">
                    <a:lumMod val="60000"/>
                    <a:lumOff val="40000"/>
                  </a:schemeClr>
                </a:solidFill>
                <a:latin typeface="+mn-lt"/>
                <a:cs typeface="Times New Roman" panose="02020603050405020304" pitchFamily="18" charset="0"/>
              </a:rPr>
              <a:t>Hose Assemblies and Couplings</a:t>
            </a:r>
          </a:p>
          <a:p>
            <a:pPr marL="171450" indent="-171450" defTabSz="914400">
              <a:buFont typeface="Arial" panose="020B0604020202020204" pitchFamily="34" charset="0"/>
              <a:buChar char="•"/>
            </a:pPr>
            <a:r>
              <a:rPr lang="en-US" sz="1200" spc="-10" dirty="0">
                <a:solidFill>
                  <a:schemeClr val="accent4">
                    <a:lumMod val="60000"/>
                    <a:lumOff val="40000"/>
                  </a:schemeClr>
                </a:solidFill>
                <a:latin typeface="+mn-lt"/>
                <a:cs typeface="Times New Roman" panose="02020603050405020304" pitchFamily="18" charset="0"/>
              </a:rPr>
              <a:t>Cable Assemblies</a:t>
            </a:r>
          </a:p>
          <a:p>
            <a:pPr marL="171450" indent="-171450" defTabSz="914400">
              <a:buFont typeface="Arial" panose="020B0604020202020204" pitchFamily="34" charset="0"/>
              <a:buChar char="•"/>
            </a:pPr>
            <a:r>
              <a:rPr lang="en-US" sz="1200" spc="-10" dirty="0">
                <a:solidFill>
                  <a:schemeClr val="accent4">
                    <a:lumMod val="60000"/>
                    <a:lumOff val="40000"/>
                  </a:schemeClr>
                </a:solidFill>
                <a:latin typeface="+mn-lt"/>
                <a:cs typeface="Times New Roman" panose="02020603050405020304" pitchFamily="18" charset="0"/>
              </a:rPr>
              <a:t>Motor Vehicle Parts</a:t>
            </a:r>
          </a:p>
          <a:p>
            <a:pPr marL="171450" indent="-171450" defTabSz="9144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8" name="Text Placeholder 118">
            <a:extLst>
              <a:ext uri="{FF2B5EF4-FFF2-40B4-BE49-F238E27FC236}">
                <a16:creationId xmlns:a16="http://schemas.microsoft.com/office/drawing/2014/main" id="{B1AAA8B8-68ED-5F8C-1AD9-0AE04E923A17}"/>
              </a:ext>
            </a:extLst>
          </p:cNvPr>
          <p:cNvSpPr txBox="1">
            <a:spLocks/>
          </p:cNvSpPr>
          <p:nvPr/>
        </p:nvSpPr>
        <p:spPr>
          <a:xfrm>
            <a:off x="3468155" y="2090311"/>
            <a:ext cx="1431583" cy="815120"/>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1000" b="1" kern="120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600" dirty="0">
                <a:solidFill>
                  <a:schemeClr val="accent4">
                    <a:lumMod val="60000"/>
                    <a:lumOff val="40000"/>
                  </a:schemeClr>
                </a:solidFill>
                <a:latin typeface="+mn-lt"/>
                <a:cs typeface="Times New Roman" panose="02020603050405020304" pitchFamily="18" charset="0"/>
              </a:rPr>
              <a:t>AVIATION</a:t>
            </a:r>
          </a:p>
        </p:txBody>
      </p:sp>
      <p:sp>
        <p:nvSpPr>
          <p:cNvPr id="49" name="Text Placeholder 119">
            <a:extLst>
              <a:ext uri="{FF2B5EF4-FFF2-40B4-BE49-F238E27FC236}">
                <a16:creationId xmlns:a16="http://schemas.microsoft.com/office/drawing/2014/main" id="{075D7AB6-156C-4922-E4BB-906883F46A8C}"/>
              </a:ext>
            </a:extLst>
          </p:cNvPr>
          <p:cNvSpPr txBox="1">
            <a:spLocks/>
          </p:cNvSpPr>
          <p:nvPr/>
        </p:nvSpPr>
        <p:spPr>
          <a:xfrm>
            <a:off x="3477272" y="2941543"/>
            <a:ext cx="1422466" cy="406301"/>
          </a:xfrm>
          <a:prstGeom prst="rect">
            <a:avLst/>
          </a:prstGeom>
          <a:solidFill>
            <a:srgbClr val="0076A3"/>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200" dirty="0">
                <a:solidFill>
                  <a:schemeClr val="accent4">
                    <a:lumMod val="60000"/>
                    <a:lumOff val="40000"/>
                  </a:schemeClr>
                </a:solidFill>
                <a:latin typeface="+mn-lt"/>
                <a:cs typeface="Times New Roman" panose="02020603050405020304" pitchFamily="18" charset="0"/>
              </a:rPr>
              <a:t>RICHMOND, </a:t>
            </a:r>
          </a:p>
          <a:p>
            <a:pPr defTabSz="914400"/>
            <a:r>
              <a:rPr lang="en-US" sz="1200" dirty="0">
                <a:solidFill>
                  <a:schemeClr val="accent4">
                    <a:lumMod val="60000"/>
                    <a:lumOff val="40000"/>
                  </a:schemeClr>
                </a:solidFill>
                <a:latin typeface="+mn-lt"/>
                <a:cs typeface="Times New Roman" panose="02020603050405020304" pitchFamily="18" charset="0"/>
              </a:rPr>
              <a:t>VA</a:t>
            </a:r>
          </a:p>
        </p:txBody>
      </p:sp>
      <p:pic>
        <p:nvPicPr>
          <p:cNvPr id="50" name="Picture Placeholder 316" descr="A B-1 Lancer awaits a pre-flight inspection at Ellsworth Air Force Base, S.D., on Tuesday, May 23, 2006. The base is undergoing an exercise named Badlands Express 06-03 in preparation for an operational readiness inspection in July. Photo by U.S. Air Force photo by Senior Airman Michael B. Keller." title="Exercise Badlands Express 06-03">
            <a:extLst>
              <a:ext uri="{FF2B5EF4-FFF2-40B4-BE49-F238E27FC236}">
                <a16:creationId xmlns:a16="http://schemas.microsoft.com/office/drawing/2014/main" id="{4304A39A-2FA9-61FB-72D6-80DE47503ABC}"/>
              </a:ext>
            </a:extLst>
          </p:cNvPr>
          <p:cNvPicPr>
            <a:picLocks noChangeAspect="1"/>
          </p:cNvPicPr>
          <p:nvPr/>
        </p:nvPicPr>
        <p:blipFill>
          <a:blip r:embed="rId4">
            <a:extLst>
              <a:ext uri="{28A0092B-C50C-407E-A947-70E740481C1C}">
                <a14:useLocalDpi xmlns:a14="http://schemas.microsoft.com/office/drawing/2010/main" val="0"/>
              </a:ext>
            </a:extLst>
          </a:blip>
          <a:srcRect l="453" r="453"/>
          <a:stretch>
            <a:fillRect/>
          </a:stretch>
        </p:blipFill>
        <p:spPr>
          <a:xfrm>
            <a:off x="3479697" y="3414012"/>
            <a:ext cx="1417155" cy="1119527"/>
          </a:xfrm>
          <a:prstGeom prst="rect">
            <a:avLst/>
          </a:prstGeom>
          <a:effectLst>
            <a:outerShdw blurRad="50800" dist="38100" dir="5400000" algn="t" rotWithShape="0">
              <a:prstClr val="black">
                <a:alpha val="40000"/>
              </a:prstClr>
            </a:outerShdw>
          </a:effectLst>
        </p:spPr>
      </p:pic>
      <p:sp>
        <p:nvSpPr>
          <p:cNvPr id="51" name="Text Placeholder 121">
            <a:extLst>
              <a:ext uri="{FF2B5EF4-FFF2-40B4-BE49-F238E27FC236}">
                <a16:creationId xmlns:a16="http://schemas.microsoft.com/office/drawing/2014/main" id="{0BEDD108-873C-E71D-FB1B-2CE64C738F91}"/>
              </a:ext>
            </a:extLst>
          </p:cNvPr>
          <p:cNvSpPr txBox="1">
            <a:spLocks/>
          </p:cNvSpPr>
          <p:nvPr/>
        </p:nvSpPr>
        <p:spPr>
          <a:xfrm>
            <a:off x="3462984" y="4576909"/>
            <a:ext cx="1436754" cy="2250741"/>
          </a:xfrm>
          <a:prstGeom prst="rect">
            <a:avLst/>
          </a:prstGeom>
          <a:solidFill>
            <a:srgbClr val="0076A3"/>
          </a:solidFill>
        </p:spPr>
        <p:txBody>
          <a:bodyPr vert="horz" lIns="91440" tIns="45720" rIns="91440" bIns="45720" rtlCol="0">
            <a:noAutofit/>
          </a:bodyPr>
          <a:lstStyle>
            <a:lvl1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0" indent="0" algn="l" rtl="0" eaLnBrk="0" fontAlgn="base" hangingPunct="0">
              <a:spcBef>
                <a:spcPct val="20000"/>
              </a:spcBef>
              <a:spcAft>
                <a:spcPct val="0"/>
              </a:spcAft>
              <a:buFont typeface="Arial" panose="020B0604020202020204" pitchFamily="34"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Legacy Aircraft</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Obsolete Items</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Backordered Items</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C-130</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H-1</a:t>
            </a:r>
          </a:p>
        </p:txBody>
      </p:sp>
      <p:sp>
        <p:nvSpPr>
          <p:cNvPr id="53" name="Text Placeholder 123">
            <a:extLst>
              <a:ext uri="{FF2B5EF4-FFF2-40B4-BE49-F238E27FC236}">
                <a16:creationId xmlns:a16="http://schemas.microsoft.com/office/drawing/2014/main" id="{D0CF2466-E7F1-8F50-D1B8-3E76C662DA38}"/>
              </a:ext>
            </a:extLst>
          </p:cNvPr>
          <p:cNvSpPr txBox="1">
            <a:spLocks/>
          </p:cNvSpPr>
          <p:nvPr/>
        </p:nvSpPr>
        <p:spPr>
          <a:xfrm>
            <a:off x="5059483" y="2090310"/>
            <a:ext cx="1544464" cy="791320"/>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1000" b="1" kern="120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600" dirty="0">
                <a:solidFill>
                  <a:schemeClr val="accent4">
                    <a:lumMod val="60000"/>
                    <a:lumOff val="40000"/>
                  </a:schemeClr>
                </a:solidFill>
                <a:latin typeface="+mn-lt"/>
                <a:cs typeface="Times New Roman" panose="02020603050405020304" pitchFamily="18" charset="0"/>
              </a:rPr>
              <a:t>ENERGY</a:t>
            </a:r>
          </a:p>
        </p:txBody>
      </p:sp>
      <p:sp>
        <p:nvSpPr>
          <p:cNvPr id="54" name="Text Placeholder 124">
            <a:extLst>
              <a:ext uri="{FF2B5EF4-FFF2-40B4-BE49-F238E27FC236}">
                <a16:creationId xmlns:a16="http://schemas.microsoft.com/office/drawing/2014/main" id="{BFB9BB3A-7852-3D8B-8BB7-1EEA4C76CA6B}"/>
              </a:ext>
            </a:extLst>
          </p:cNvPr>
          <p:cNvSpPr txBox="1">
            <a:spLocks/>
          </p:cNvSpPr>
          <p:nvPr/>
        </p:nvSpPr>
        <p:spPr>
          <a:xfrm>
            <a:off x="5059483" y="2933308"/>
            <a:ext cx="1563778" cy="412914"/>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200" dirty="0">
                <a:solidFill>
                  <a:schemeClr val="accent4">
                    <a:lumMod val="60000"/>
                    <a:lumOff val="40000"/>
                  </a:schemeClr>
                </a:solidFill>
                <a:latin typeface="+mn-lt"/>
                <a:cs typeface="Times New Roman" panose="02020603050405020304" pitchFamily="18" charset="0"/>
              </a:rPr>
              <a:t>FORT BELVOIR, VA</a:t>
            </a:r>
          </a:p>
        </p:txBody>
      </p:sp>
      <p:pic>
        <p:nvPicPr>
          <p:cNvPr id="55" name="Picture Placeholder 317" descr="Busan Gwang'yeogsi, South Korea - Soldiers assigned to the 27th Infantry Regiment, 2nd Brigade Combat Team, 25th Infantry Division, refuel after taking flight in a UH-60 Black Hawk in South Korea for exercise Foal Eagle 2015. DLA Energy strategically positions fuel around the Pacific region in preparation for these types of annual exercises. Photo by Army Pfc. Samantha Van Winkle." title="Soldiers refuel a UH-60 Black Hawk.">
            <a:extLst>
              <a:ext uri="{FF2B5EF4-FFF2-40B4-BE49-F238E27FC236}">
                <a16:creationId xmlns:a16="http://schemas.microsoft.com/office/drawing/2014/main" id="{1A820E33-ED24-F88E-987C-53C8C7A2C618}"/>
              </a:ext>
            </a:extLst>
          </p:cNvPr>
          <p:cNvPicPr>
            <a:picLocks noChangeAspect="1"/>
          </p:cNvPicPr>
          <p:nvPr/>
        </p:nvPicPr>
        <p:blipFill>
          <a:blip r:embed="rId5">
            <a:extLst>
              <a:ext uri="{28A0092B-C50C-407E-A947-70E740481C1C}">
                <a14:useLocalDpi xmlns:a14="http://schemas.microsoft.com/office/drawing/2010/main" val="0"/>
              </a:ext>
            </a:extLst>
          </a:blip>
          <a:srcRect l="233" r="233"/>
          <a:stretch>
            <a:fillRect/>
          </a:stretch>
        </p:blipFill>
        <p:spPr>
          <a:xfrm>
            <a:off x="5059483" y="3414012"/>
            <a:ext cx="1544464" cy="1145952"/>
          </a:xfrm>
          <a:prstGeom prst="rect">
            <a:avLst/>
          </a:prstGeom>
          <a:effectLst>
            <a:outerShdw blurRad="50800" dist="38100" dir="5400000" algn="t" rotWithShape="0">
              <a:prstClr val="black">
                <a:alpha val="40000"/>
              </a:prstClr>
            </a:outerShdw>
          </a:effectLst>
        </p:spPr>
      </p:pic>
      <p:sp>
        <p:nvSpPr>
          <p:cNvPr id="56" name="Text Placeholder 126">
            <a:extLst>
              <a:ext uri="{FF2B5EF4-FFF2-40B4-BE49-F238E27FC236}">
                <a16:creationId xmlns:a16="http://schemas.microsoft.com/office/drawing/2014/main" id="{E00F97E7-6C4A-03E6-F18C-95D5B746B9DE}"/>
              </a:ext>
            </a:extLst>
          </p:cNvPr>
          <p:cNvSpPr txBox="1">
            <a:spLocks/>
          </p:cNvSpPr>
          <p:nvPr/>
        </p:nvSpPr>
        <p:spPr>
          <a:xfrm>
            <a:off x="5059483" y="4575351"/>
            <a:ext cx="1544465" cy="2599157"/>
          </a:xfrm>
          <a:prstGeom prst="rect">
            <a:avLst/>
          </a:prstGeom>
          <a:solidFill>
            <a:srgbClr val="171610"/>
          </a:solidFill>
        </p:spPr>
        <p:txBody>
          <a:bodyPr vert="horz" lIns="91440" tIns="45720" rIns="91440" bIns="45720" rtlCol="0">
            <a:noAutofit/>
          </a:bodyPr>
          <a:lstStyle>
            <a:lvl1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0" indent="0" algn="l" rtl="0" eaLnBrk="0" fontAlgn="base" hangingPunct="0">
              <a:spcBef>
                <a:spcPct val="20000"/>
              </a:spcBef>
              <a:spcAft>
                <a:spcPct val="0"/>
              </a:spcAft>
              <a:buFont typeface="Arial" panose="020B0604020202020204" pitchFamily="34"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Bulk Petroleum Products</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Supply Chain Services</a:t>
            </a:r>
          </a:p>
        </p:txBody>
      </p:sp>
      <p:sp>
        <p:nvSpPr>
          <p:cNvPr id="58" name="Text Placeholder 128">
            <a:extLst>
              <a:ext uri="{FF2B5EF4-FFF2-40B4-BE49-F238E27FC236}">
                <a16:creationId xmlns:a16="http://schemas.microsoft.com/office/drawing/2014/main" id="{3961111F-4764-3349-849E-DEF3A79478C4}"/>
              </a:ext>
            </a:extLst>
          </p:cNvPr>
          <p:cNvSpPr txBox="1">
            <a:spLocks/>
          </p:cNvSpPr>
          <p:nvPr/>
        </p:nvSpPr>
        <p:spPr>
          <a:xfrm>
            <a:off x="6868704" y="2099995"/>
            <a:ext cx="1376362" cy="781635"/>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1000" b="1" kern="120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300" dirty="0">
                <a:solidFill>
                  <a:schemeClr val="accent4">
                    <a:lumMod val="60000"/>
                    <a:lumOff val="40000"/>
                  </a:schemeClr>
                </a:solidFill>
                <a:latin typeface="+mn-lt"/>
                <a:cs typeface="Times New Roman" panose="02020603050405020304" pitchFamily="18" charset="0"/>
              </a:rPr>
              <a:t>DISTRIBUTION</a:t>
            </a:r>
          </a:p>
        </p:txBody>
      </p:sp>
      <p:sp>
        <p:nvSpPr>
          <p:cNvPr id="59" name="Text Placeholder 129">
            <a:extLst>
              <a:ext uri="{FF2B5EF4-FFF2-40B4-BE49-F238E27FC236}">
                <a16:creationId xmlns:a16="http://schemas.microsoft.com/office/drawing/2014/main" id="{0D63765C-8CE7-5A73-F351-DE2BF377E74E}"/>
              </a:ext>
            </a:extLst>
          </p:cNvPr>
          <p:cNvSpPr txBox="1">
            <a:spLocks/>
          </p:cNvSpPr>
          <p:nvPr/>
        </p:nvSpPr>
        <p:spPr>
          <a:xfrm>
            <a:off x="6866121" y="2941543"/>
            <a:ext cx="1371600" cy="430827"/>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000" dirty="0">
                <a:solidFill>
                  <a:schemeClr val="accent4">
                    <a:lumMod val="60000"/>
                    <a:lumOff val="40000"/>
                  </a:schemeClr>
                </a:solidFill>
                <a:latin typeface="+mn-lt"/>
                <a:cs typeface="Times New Roman" panose="02020603050405020304" pitchFamily="18" charset="0"/>
              </a:rPr>
              <a:t>NEW CUMBERLAND, PA</a:t>
            </a:r>
          </a:p>
        </p:txBody>
      </p:sp>
      <p:pic>
        <p:nvPicPr>
          <p:cNvPr id="60" name="Picture Placeholder 318" descr="Airmen constantly move up and down the stockroom aisles on hoister machines that allow them to reach the right supply no matter where it's located within Eglin's supply warehouse. Eglin's materiel management flight is the largest supply flight in the U.S. Approximately 125 military and civilian personnel manage more than 50,000 items valued at $875 million. They also manage more than 300 nonexpendable equipment accounts tracking more than $700 million in assets spread across Eglin and other locations. The materiel management flight is part of the 96th Logistics Readiness Squadron. U.S. Air Force photo by Samuel King Jr." title="Materiel Management keeps Eglin Air Force Base supplied.">
            <a:extLst>
              <a:ext uri="{FF2B5EF4-FFF2-40B4-BE49-F238E27FC236}">
                <a16:creationId xmlns:a16="http://schemas.microsoft.com/office/drawing/2014/main" id="{17024D41-6AFA-2801-63F3-005AD4938D24}"/>
              </a:ext>
            </a:extLst>
          </p:cNvPr>
          <p:cNvPicPr>
            <a:picLocks noChangeAspect="1"/>
          </p:cNvPicPr>
          <p:nvPr/>
        </p:nvPicPr>
        <p:blipFill>
          <a:blip r:embed="rId6">
            <a:extLst>
              <a:ext uri="{28A0092B-C50C-407E-A947-70E740481C1C}">
                <a14:useLocalDpi xmlns:a14="http://schemas.microsoft.com/office/drawing/2010/main" val="0"/>
              </a:ext>
            </a:extLst>
          </a:blip>
          <a:srcRect l="233" r="233"/>
          <a:stretch>
            <a:fillRect/>
          </a:stretch>
        </p:blipFill>
        <p:spPr>
          <a:xfrm>
            <a:off x="6857887" y="3414012"/>
            <a:ext cx="1387179" cy="1119527"/>
          </a:xfrm>
          <a:prstGeom prst="rect">
            <a:avLst/>
          </a:prstGeom>
          <a:effectLst>
            <a:outerShdw blurRad="50800" dist="38100" dir="5400000" algn="t" rotWithShape="0">
              <a:prstClr val="black">
                <a:alpha val="40000"/>
              </a:prstClr>
            </a:outerShdw>
          </a:effectLst>
        </p:spPr>
      </p:pic>
      <p:sp>
        <p:nvSpPr>
          <p:cNvPr id="61" name="Text Placeholder 131">
            <a:extLst>
              <a:ext uri="{FF2B5EF4-FFF2-40B4-BE49-F238E27FC236}">
                <a16:creationId xmlns:a16="http://schemas.microsoft.com/office/drawing/2014/main" id="{F2B517C8-D4BE-32A0-B365-432FEA2B4539}"/>
              </a:ext>
            </a:extLst>
          </p:cNvPr>
          <p:cNvSpPr txBox="1">
            <a:spLocks/>
          </p:cNvSpPr>
          <p:nvPr/>
        </p:nvSpPr>
        <p:spPr>
          <a:xfrm>
            <a:off x="6842309" y="4571333"/>
            <a:ext cx="1402758" cy="2599157"/>
          </a:xfrm>
          <a:prstGeom prst="rect">
            <a:avLst/>
          </a:prstGeom>
          <a:solidFill>
            <a:srgbClr val="171610"/>
          </a:solidFill>
        </p:spPr>
        <p:txBody>
          <a:bodyPr vert="horz" lIns="91440" tIns="45720" rIns="91440" bIns="45720" rtlCol="0">
            <a:noAutofit/>
          </a:bodyPr>
          <a:lstStyle>
            <a:lvl1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0" indent="0" algn="l" rtl="0" eaLnBrk="0" fontAlgn="base" hangingPunct="0">
              <a:spcBef>
                <a:spcPct val="20000"/>
              </a:spcBef>
              <a:spcAft>
                <a:spcPct val="0"/>
              </a:spcAft>
              <a:buFont typeface="Arial" panose="020B0604020202020204" pitchFamily="34"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Global Storage</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Distribution Solutions</a:t>
            </a:r>
          </a:p>
        </p:txBody>
      </p:sp>
      <p:sp>
        <p:nvSpPr>
          <p:cNvPr id="63" name="Text Placeholder 133">
            <a:extLst>
              <a:ext uri="{FF2B5EF4-FFF2-40B4-BE49-F238E27FC236}">
                <a16:creationId xmlns:a16="http://schemas.microsoft.com/office/drawing/2014/main" id="{10EA6D97-3D96-9347-D31A-D235E347D4EC}"/>
              </a:ext>
            </a:extLst>
          </p:cNvPr>
          <p:cNvSpPr txBox="1">
            <a:spLocks/>
          </p:cNvSpPr>
          <p:nvPr/>
        </p:nvSpPr>
        <p:spPr>
          <a:xfrm>
            <a:off x="8466569" y="2099995"/>
            <a:ext cx="1371600" cy="781635"/>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1000" b="1" kern="120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200" dirty="0">
                <a:solidFill>
                  <a:schemeClr val="accent4">
                    <a:lumMod val="60000"/>
                    <a:lumOff val="40000"/>
                  </a:schemeClr>
                </a:solidFill>
                <a:latin typeface="+mn-lt"/>
                <a:cs typeface="Times New Roman" panose="02020603050405020304" pitchFamily="18" charset="0"/>
              </a:rPr>
              <a:t>DISPOSITION SERVICES</a:t>
            </a:r>
          </a:p>
        </p:txBody>
      </p:sp>
      <p:sp>
        <p:nvSpPr>
          <p:cNvPr id="64" name="Text Placeholder 134">
            <a:extLst>
              <a:ext uri="{FF2B5EF4-FFF2-40B4-BE49-F238E27FC236}">
                <a16:creationId xmlns:a16="http://schemas.microsoft.com/office/drawing/2014/main" id="{64B2BDA8-D832-1742-71BD-2E495F4A8ABF}"/>
              </a:ext>
            </a:extLst>
          </p:cNvPr>
          <p:cNvSpPr txBox="1">
            <a:spLocks/>
          </p:cNvSpPr>
          <p:nvPr/>
        </p:nvSpPr>
        <p:spPr>
          <a:xfrm>
            <a:off x="8480581" y="2941543"/>
            <a:ext cx="1371600" cy="430903"/>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100" dirty="0">
                <a:solidFill>
                  <a:schemeClr val="accent4">
                    <a:lumMod val="60000"/>
                    <a:lumOff val="40000"/>
                  </a:schemeClr>
                </a:solidFill>
                <a:latin typeface="+mn-lt"/>
                <a:cs typeface="Times New Roman" panose="02020603050405020304" pitchFamily="18" charset="0"/>
              </a:rPr>
              <a:t>BATTLE CREEK, MI</a:t>
            </a:r>
          </a:p>
        </p:txBody>
      </p:sp>
      <p:pic>
        <p:nvPicPr>
          <p:cNvPr id="65" name="Picture Placeholder 63" descr="Fort Belvoir, VA - The relocation of units in South Korea has dramatically increased the workload for property disposal specialists at DLA Disposition Services’ 24-acre disposal yard in Gimcheon. Courtesy photo." title="DLA Property Disposal Specialists at work in a disposal yard.">
            <a:extLst>
              <a:ext uri="{FF2B5EF4-FFF2-40B4-BE49-F238E27FC236}">
                <a16:creationId xmlns:a16="http://schemas.microsoft.com/office/drawing/2014/main" id="{E173A597-D838-A415-7BD6-2FD187E08A76}"/>
              </a:ext>
            </a:extLst>
          </p:cNvPr>
          <p:cNvPicPr>
            <a:picLocks noChangeAspect="1"/>
          </p:cNvPicPr>
          <p:nvPr/>
        </p:nvPicPr>
        <p:blipFill>
          <a:blip r:embed="rId7">
            <a:extLst>
              <a:ext uri="{28A0092B-C50C-407E-A947-70E740481C1C}">
                <a14:useLocalDpi xmlns:a14="http://schemas.microsoft.com/office/drawing/2010/main" val="0"/>
              </a:ext>
            </a:extLst>
          </a:blip>
          <a:srcRect l="233" r="233"/>
          <a:stretch>
            <a:fillRect/>
          </a:stretch>
        </p:blipFill>
        <p:spPr>
          <a:xfrm>
            <a:off x="8480581" y="3417885"/>
            <a:ext cx="1371600" cy="1115654"/>
          </a:xfrm>
          <a:prstGeom prst="rect">
            <a:avLst/>
          </a:prstGeom>
          <a:effectLst>
            <a:outerShdw blurRad="50800" dist="38100" dir="5400000" algn="t" rotWithShape="0">
              <a:prstClr val="black">
                <a:alpha val="40000"/>
              </a:prstClr>
            </a:outerShdw>
          </a:effectLst>
        </p:spPr>
      </p:pic>
      <p:sp>
        <p:nvSpPr>
          <p:cNvPr id="66" name="Text Placeholder 136">
            <a:extLst>
              <a:ext uri="{FF2B5EF4-FFF2-40B4-BE49-F238E27FC236}">
                <a16:creationId xmlns:a16="http://schemas.microsoft.com/office/drawing/2014/main" id="{5B2DDF55-D830-318F-8248-B886022289F6}"/>
              </a:ext>
            </a:extLst>
          </p:cNvPr>
          <p:cNvSpPr txBox="1">
            <a:spLocks/>
          </p:cNvSpPr>
          <p:nvPr/>
        </p:nvSpPr>
        <p:spPr>
          <a:xfrm>
            <a:off x="8480581" y="4579358"/>
            <a:ext cx="1371600" cy="2591132"/>
          </a:xfrm>
          <a:prstGeom prst="rect">
            <a:avLst/>
          </a:prstGeom>
          <a:solidFill>
            <a:srgbClr val="171610"/>
          </a:solidFill>
        </p:spPr>
        <p:txBody>
          <a:bodyPr vert="horz" lIns="91440" tIns="45720" rIns="91440" bIns="45720" rtlCol="0">
            <a:noAutofit/>
          </a:bodyPr>
          <a:lstStyle>
            <a:lvl1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0" indent="0" algn="l" rtl="0" eaLnBrk="0" fontAlgn="base" hangingPunct="0">
              <a:spcBef>
                <a:spcPct val="20000"/>
              </a:spcBef>
              <a:spcAft>
                <a:spcPct val="0"/>
              </a:spcAft>
              <a:buFont typeface="Arial" panose="020B0604020202020204" pitchFamily="34"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Hazardous Waste</a:t>
            </a:r>
          </a:p>
        </p:txBody>
      </p:sp>
      <p:sp>
        <p:nvSpPr>
          <p:cNvPr id="68" name="Text Placeholder 12">
            <a:extLst>
              <a:ext uri="{FF2B5EF4-FFF2-40B4-BE49-F238E27FC236}">
                <a16:creationId xmlns:a16="http://schemas.microsoft.com/office/drawing/2014/main" id="{A9D8586B-8A8E-25F7-9B4F-26A037AE8208}"/>
              </a:ext>
            </a:extLst>
          </p:cNvPr>
          <p:cNvSpPr txBox="1">
            <a:spLocks/>
          </p:cNvSpPr>
          <p:nvPr/>
        </p:nvSpPr>
        <p:spPr>
          <a:xfrm>
            <a:off x="265110" y="2905431"/>
            <a:ext cx="1436539" cy="392276"/>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200" dirty="0">
                <a:solidFill>
                  <a:schemeClr val="accent4">
                    <a:lumMod val="60000"/>
                    <a:lumOff val="40000"/>
                  </a:schemeClr>
                </a:solidFill>
                <a:latin typeface="+mn-lt"/>
                <a:cs typeface="Times New Roman" panose="02020603050405020304" pitchFamily="18" charset="0"/>
              </a:rPr>
              <a:t>PHILADELPHIA, PA</a:t>
            </a:r>
          </a:p>
        </p:txBody>
      </p:sp>
      <p:sp>
        <p:nvSpPr>
          <p:cNvPr id="69" name="Text Placeholder 28">
            <a:extLst>
              <a:ext uri="{FF2B5EF4-FFF2-40B4-BE49-F238E27FC236}">
                <a16:creationId xmlns:a16="http://schemas.microsoft.com/office/drawing/2014/main" id="{30104A1C-F55A-046D-18FD-698E8C9D64E1}"/>
              </a:ext>
            </a:extLst>
          </p:cNvPr>
          <p:cNvSpPr txBox="1">
            <a:spLocks/>
          </p:cNvSpPr>
          <p:nvPr/>
        </p:nvSpPr>
        <p:spPr>
          <a:xfrm>
            <a:off x="1852202" y="2905431"/>
            <a:ext cx="1473254" cy="432238"/>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200" dirty="0">
                <a:solidFill>
                  <a:schemeClr val="accent4">
                    <a:lumMod val="60000"/>
                    <a:lumOff val="40000"/>
                  </a:schemeClr>
                </a:solidFill>
                <a:latin typeface="+mn-lt"/>
                <a:cs typeface="Times New Roman" panose="02020603050405020304" pitchFamily="18" charset="0"/>
              </a:rPr>
              <a:t>COLUMBUS,</a:t>
            </a:r>
          </a:p>
          <a:p>
            <a:pPr defTabSz="914400"/>
            <a:r>
              <a:rPr lang="en-US" sz="1200" dirty="0">
                <a:solidFill>
                  <a:schemeClr val="accent4">
                    <a:lumMod val="60000"/>
                    <a:lumOff val="40000"/>
                  </a:schemeClr>
                </a:solidFill>
                <a:latin typeface="+mn-lt"/>
                <a:cs typeface="Times New Roman" panose="02020603050405020304" pitchFamily="18" charset="0"/>
              </a:rPr>
              <a:t> OH</a:t>
            </a:r>
          </a:p>
        </p:txBody>
      </p:sp>
      <p:sp>
        <p:nvSpPr>
          <p:cNvPr id="70" name="Text Placeholder 30">
            <a:extLst>
              <a:ext uri="{FF2B5EF4-FFF2-40B4-BE49-F238E27FC236}">
                <a16:creationId xmlns:a16="http://schemas.microsoft.com/office/drawing/2014/main" id="{58844F39-9B5C-9AB9-451A-4A7B4AF84E41}"/>
              </a:ext>
            </a:extLst>
          </p:cNvPr>
          <p:cNvSpPr txBox="1">
            <a:spLocks/>
          </p:cNvSpPr>
          <p:nvPr/>
        </p:nvSpPr>
        <p:spPr>
          <a:xfrm>
            <a:off x="1830194" y="4569183"/>
            <a:ext cx="1487206" cy="2607774"/>
          </a:xfrm>
          <a:prstGeom prst="rect">
            <a:avLst/>
          </a:prstGeom>
          <a:solidFill>
            <a:srgbClr val="171610"/>
          </a:solidFill>
        </p:spPr>
        <p:txBody>
          <a:bodyPr vert="horz" lIns="91440" tIns="45720" rIns="91440" bIns="45720" rtlCol="0">
            <a:noAutofit/>
          </a:bodyPr>
          <a:lstStyle>
            <a:lvl1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0" indent="0" algn="l" rtl="0" eaLnBrk="0" fontAlgn="base" hangingPunct="0">
              <a:spcBef>
                <a:spcPct val="20000"/>
              </a:spcBef>
              <a:spcAft>
                <a:spcPct val="0"/>
              </a:spcAft>
              <a:buFont typeface="Arial" panose="020B0604020202020204" pitchFamily="34"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14400">
              <a:buFont typeface="Arial" panose="020B0604020202020204" pitchFamily="34" charset="0"/>
              <a:buChar char="•"/>
            </a:pPr>
            <a:r>
              <a:rPr lang="en-US" sz="1200" spc="-10" dirty="0">
                <a:solidFill>
                  <a:schemeClr val="accent4">
                    <a:lumMod val="60000"/>
                    <a:lumOff val="40000"/>
                  </a:schemeClr>
                </a:solidFill>
                <a:latin typeface="+mn-lt"/>
                <a:cs typeface="Times New Roman" panose="02020603050405020304" pitchFamily="18" charset="0"/>
              </a:rPr>
              <a:t>No Bid Items</a:t>
            </a:r>
          </a:p>
          <a:p>
            <a:pPr marL="171450" indent="-171450" defTabSz="914400">
              <a:buFont typeface="Arial" panose="020B0604020202020204" pitchFamily="34" charset="0"/>
              <a:buChar char="•"/>
            </a:pPr>
            <a:r>
              <a:rPr lang="en-US" sz="1200" spc="-10" dirty="0">
                <a:solidFill>
                  <a:schemeClr val="accent4">
                    <a:lumMod val="60000"/>
                    <a:lumOff val="40000"/>
                  </a:schemeClr>
                </a:solidFill>
                <a:latin typeface="+mn-lt"/>
                <a:cs typeface="Times New Roman" panose="02020603050405020304" pitchFamily="18" charset="0"/>
              </a:rPr>
              <a:t>Hose Assemblies and Couplings</a:t>
            </a:r>
          </a:p>
          <a:p>
            <a:pPr marL="171450" indent="-171450" defTabSz="914400">
              <a:buFont typeface="Arial" panose="020B0604020202020204" pitchFamily="34" charset="0"/>
              <a:buChar char="•"/>
            </a:pPr>
            <a:r>
              <a:rPr lang="en-US" sz="1200" spc="-10" dirty="0">
                <a:solidFill>
                  <a:schemeClr val="accent4">
                    <a:lumMod val="60000"/>
                    <a:lumOff val="40000"/>
                  </a:schemeClr>
                </a:solidFill>
                <a:latin typeface="+mn-lt"/>
                <a:cs typeface="Times New Roman" panose="02020603050405020304" pitchFamily="18" charset="0"/>
              </a:rPr>
              <a:t>Cable Assemblies</a:t>
            </a:r>
          </a:p>
          <a:p>
            <a:pPr marL="171450" indent="-171450" defTabSz="914400">
              <a:buFont typeface="Arial" panose="020B0604020202020204" pitchFamily="34" charset="0"/>
              <a:buChar char="•"/>
            </a:pPr>
            <a:r>
              <a:rPr lang="en-US" sz="1200" spc="-10" dirty="0">
                <a:solidFill>
                  <a:schemeClr val="accent4">
                    <a:lumMod val="60000"/>
                    <a:lumOff val="40000"/>
                  </a:schemeClr>
                </a:solidFill>
                <a:latin typeface="+mn-lt"/>
                <a:cs typeface="Times New Roman" panose="02020603050405020304" pitchFamily="18" charset="0"/>
              </a:rPr>
              <a:t>Motor Vehicle Parts</a:t>
            </a:r>
          </a:p>
          <a:p>
            <a:pPr marL="171450" indent="-171450" defTabSz="9144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72" name="Text Placeholder 119">
            <a:extLst>
              <a:ext uri="{FF2B5EF4-FFF2-40B4-BE49-F238E27FC236}">
                <a16:creationId xmlns:a16="http://schemas.microsoft.com/office/drawing/2014/main" id="{AF6233A5-1B5A-0E25-B3F0-822F7331685F}"/>
              </a:ext>
            </a:extLst>
          </p:cNvPr>
          <p:cNvSpPr txBox="1">
            <a:spLocks/>
          </p:cNvSpPr>
          <p:nvPr/>
        </p:nvSpPr>
        <p:spPr>
          <a:xfrm>
            <a:off x="3494319" y="2931368"/>
            <a:ext cx="1422466" cy="406301"/>
          </a:xfrm>
          <a:prstGeom prst="rect">
            <a:avLst/>
          </a:prstGeom>
          <a:solidFill>
            <a:srgbClr val="171610"/>
          </a:solidFill>
        </p:spPr>
        <p:txBody>
          <a:bodyPr vert="horz" lIns="91440" tIns="45720" rIns="91440" bIns="45720" rtlCol="0" anchor="ctr">
            <a:noAutofit/>
          </a:bodyPr>
          <a:lstStyle>
            <a:lvl1pPr marL="0" indent="0" algn="ctr" rtl="0" eaLnBrk="0" fontAlgn="base" hangingPunct="0">
              <a:spcBef>
                <a:spcPct val="20000"/>
              </a:spcBef>
              <a:spcAft>
                <a:spcPct val="0"/>
              </a:spcAft>
              <a:buFont typeface="Arial" charset="0"/>
              <a:buNone/>
              <a:defRPr sz="800" b="1" kern="1200" spc="-10" baseline="0">
                <a:solidFill>
                  <a:schemeClr val="bg1"/>
                </a:solidFill>
                <a:latin typeface="Arial" pitchFamily="34" charset="0"/>
                <a:ea typeface="+mn-ea"/>
                <a:cs typeface="Arial" pitchFamily="34" charset="0"/>
              </a:defRPr>
            </a:lvl1pPr>
            <a:lvl2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2pPr>
            <a:lvl3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3pPr>
            <a:lvl4pPr marL="0" indent="0" algn="ctr" rtl="0" eaLnBrk="0" fontAlgn="base" hangingPunct="0">
              <a:spcBef>
                <a:spcPct val="20000"/>
              </a:spcBef>
              <a:spcAft>
                <a:spcPct val="0"/>
              </a:spcAft>
              <a:buFont typeface="Arial" charset="0"/>
              <a:buNone/>
              <a:defRPr sz="1000" b="1" kern="1200">
                <a:solidFill>
                  <a:schemeClr val="tx1"/>
                </a:solidFill>
                <a:latin typeface="Arial" pitchFamily="34" charset="0"/>
                <a:ea typeface="+mn-ea"/>
                <a:cs typeface="Arial" pitchFamily="34" charset="0"/>
              </a:defRPr>
            </a:lvl4pPr>
            <a:lvl5pPr marL="0" indent="0" algn="ctr" rtl="0" eaLnBrk="0" fontAlgn="base" hangingPunct="0">
              <a:spcBef>
                <a:spcPct val="20000"/>
              </a:spcBef>
              <a:spcAft>
                <a:spcPct val="0"/>
              </a:spcAft>
              <a:buFont typeface="Arial" panose="020B0604020202020204" pitchFamily="34" charset="0"/>
              <a:buNone/>
              <a:defRPr sz="1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200" dirty="0">
                <a:solidFill>
                  <a:schemeClr val="accent4">
                    <a:lumMod val="60000"/>
                    <a:lumOff val="40000"/>
                  </a:schemeClr>
                </a:solidFill>
                <a:latin typeface="+mn-lt"/>
                <a:cs typeface="Times New Roman" panose="02020603050405020304" pitchFamily="18" charset="0"/>
              </a:rPr>
              <a:t>RICHMOND, </a:t>
            </a:r>
          </a:p>
          <a:p>
            <a:pPr defTabSz="914400"/>
            <a:r>
              <a:rPr lang="en-US" sz="1200" dirty="0">
                <a:solidFill>
                  <a:schemeClr val="accent4">
                    <a:lumMod val="60000"/>
                    <a:lumOff val="40000"/>
                  </a:schemeClr>
                </a:solidFill>
                <a:latin typeface="+mn-lt"/>
                <a:cs typeface="Times New Roman" panose="02020603050405020304" pitchFamily="18" charset="0"/>
              </a:rPr>
              <a:t>VA</a:t>
            </a:r>
          </a:p>
        </p:txBody>
      </p:sp>
      <p:sp>
        <p:nvSpPr>
          <p:cNvPr id="73" name="Text Placeholder 121">
            <a:extLst>
              <a:ext uri="{FF2B5EF4-FFF2-40B4-BE49-F238E27FC236}">
                <a16:creationId xmlns:a16="http://schemas.microsoft.com/office/drawing/2014/main" id="{364E63D7-48AF-89F1-EDFF-9F3723C33C74}"/>
              </a:ext>
            </a:extLst>
          </p:cNvPr>
          <p:cNvSpPr txBox="1">
            <a:spLocks/>
          </p:cNvSpPr>
          <p:nvPr/>
        </p:nvSpPr>
        <p:spPr>
          <a:xfrm>
            <a:off x="3480031" y="4566734"/>
            <a:ext cx="1436754" cy="2607774"/>
          </a:xfrm>
          <a:prstGeom prst="rect">
            <a:avLst/>
          </a:prstGeom>
          <a:solidFill>
            <a:srgbClr val="171610"/>
          </a:solidFill>
        </p:spPr>
        <p:txBody>
          <a:bodyPr vert="horz" lIns="91440" tIns="45720" rIns="91440" bIns="45720" rtlCol="0">
            <a:noAutofit/>
          </a:bodyPr>
          <a:lstStyle>
            <a:lvl1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0" indent="0" algn="l" rtl="0" eaLnBrk="0" fontAlgn="base" hangingPunct="0">
              <a:spcBef>
                <a:spcPct val="20000"/>
              </a:spcBef>
              <a:spcAft>
                <a:spcPct val="0"/>
              </a:spcAft>
              <a:buFont typeface="Arial"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0" indent="0" algn="l" rtl="0" eaLnBrk="0" fontAlgn="base" hangingPunct="0">
              <a:spcBef>
                <a:spcPct val="20000"/>
              </a:spcBef>
              <a:spcAft>
                <a:spcPct val="0"/>
              </a:spcAft>
              <a:buFont typeface="Arial" panose="020B0604020202020204" pitchFamily="34" charset="0"/>
              <a:buNone/>
              <a:defRPr sz="900" b="1" kern="1200" spc="0" baseline="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Legacy Aircraft</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Obsolete Items</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Backordered Items</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C-130</a:t>
            </a:r>
          </a:p>
          <a:p>
            <a:pPr marL="171450" indent="-171450" defTabSz="914400">
              <a:buFont typeface="Arial" panose="020B0604020202020204" pitchFamily="34" charset="0"/>
              <a:buChar char="•"/>
            </a:pPr>
            <a:r>
              <a:rPr lang="en-US" sz="1200" dirty="0">
                <a:solidFill>
                  <a:schemeClr val="accent4">
                    <a:lumMod val="60000"/>
                    <a:lumOff val="40000"/>
                  </a:schemeClr>
                </a:solidFill>
                <a:latin typeface="+mn-lt"/>
                <a:cs typeface="Times New Roman" panose="02020603050405020304" pitchFamily="18" charset="0"/>
              </a:rPr>
              <a:t>H-1</a:t>
            </a:r>
          </a:p>
        </p:txBody>
      </p:sp>
    </p:spTree>
    <p:extLst>
      <p:ext uri="{BB962C8B-B14F-4D97-AF65-F5344CB8AC3E}">
        <p14:creationId xmlns:p14="http://schemas.microsoft.com/office/powerpoint/2010/main" val="14295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Steps In Participating</a:t>
            </a:r>
          </a:p>
        </p:txBody>
      </p:sp>
      <p:grpSp>
        <p:nvGrpSpPr>
          <p:cNvPr id="2" name="Group 1">
            <a:extLst>
              <a:ext uri="{FF2B5EF4-FFF2-40B4-BE49-F238E27FC236}">
                <a16:creationId xmlns:a16="http://schemas.microsoft.com/office/drawing/2014/main" id="{D9012F5A-50D2-22C5-B329-78F9E6586F50}"/>
              </a:ext>
            </a:extLst>
          </p:cNvPr>
          <p:cNvGrpSpPr/>
          <p:nvPr/>
        </p:nvGrpSpPr>
        <p:grpSpPr>
          <a:xfrm>
            <a:off x="123559" y="6574595"/>
            <a:ext cx="6379086" cy="698157"/>
            <a:chOff x="321276" y="5943600"/>
            <a:chExt cx="5597609" cy="698157"/>
          </a:xfrm>
          <a:solidFill>
            <a:srgbClr val="203864"/>
          </a:solidFill>
        </p:grpSpPr>
        <p:sp>
          <p:nvSpPr>
            <p:cNvPr id="3" name="Rounded Rectangle 2">
              <a:extLst>
                <a:ext uri="{FF2B5EF4-FFF2-40B4-BE49-F238E27FC236}">
                  <a16:creationId xmlns:a16="http://schemas.microsoft.com/office/drawing/2014/main" id="{5A8DC0DE-239C-8391-9F6F-45D9E023552C}"/>
                </a:ext>
              </a:extLst>
            </p:cNvPr>
            <p:cNvSpPr/>
            <p:nvPr/>
          </p:nvSpPr>
          <p:spPr>
            <a:xfrm>
              <a:off x="321276" y="5943600"/>
              <a:ext cx="883508" cy="698157"/>
            </a:xfrm>
            <a:prstGeom prst="roundRect">
              <a:avLst/>
            </a:prstGeom>
            <a:solidFill>
              <a:srgbClr val="5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srgbClr val="4472C4">
                        <a:lumMod val="50000"/>
                      </a:srgbClr>
                    </a:solidFill>
                  </a:ln>
                  <a:solidFill>
                    <a:prstClr val="white"/>
                  </a:solidFill>
                  <a:effectLst/>
                  <a:uLnTx/>
                  <a:uFillTx/>
                  <a:latin typeface="Calibri" panose="020F0502020204030204"/>
                  <a:ea typeface="+mn-ea"/>
                  <a:cs typeface="+mn-cs"/>
                </a:rPr>
                <a:t>1</a:t>
              </a:r>
            </a:p>
          </p:txBody>
        </p:sp>
        <p:sp>
          <p:nvSpPr>
            <p:cNvPr id="6" name="Rounded Rectangle 4">
              <a:extLst>
                <a:ext uri="{FF2B5EF4-FFF2-40B4-BE49-F238E27FC236}">
                  <a16:creationId xmlns:a16="http://schemas.microsoft.com/office/drawing/2014/main" id="{531EB495-5CE0-8599-9665-91789D838153}"/>
                </a:ext>
              </a:extLst>
            </p:cNvPr>
            <p:cNvSpPr/>
            <p:nvPr/>
          </p:nvSpPr>
          <p:spPr>
            <a:xfrm>
              <a:off x="1254210" y="5943600"/>
              <a:ext cx="4664675" cy="6981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Establish a Counterpart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Mentors and Protégés are solely responsible for finding their counterpart. </a:t>
              </a:r>
            </a:p>
          </p:txBody>
        </p:sp>
      </p:grpSp>
      <p:grpSp>
        <p:nvGrpSpPr>
          <p:cNvPr id="7" name="Group 6">
            <a:extLst>
              <a:ext uri="{FF2B5EF4-FFF2-40B4-BE49-F238E27FC236}">
                <a16:creationId xmlns:a16="http://schemas.microsoft.com/office/drawing/2014/main" id="{101C002D-BA2F-8C0C-E44C-8F12A740FCFB}"/>
              </a:ext>
            </a:extLst>
          </p:cNvPr>
          <p:cNvGrpSpPr/>
          <p:nvPr/>
        </p:nvGrpSpPr>
        <p:grpSpPr>
          <a:xfrm>
            <a:off x="527963" y="5793928"/>
            <a:ext cx="6309123" cy="699618"/>
            <a:chOff x="599303" y="5176020"/>
            <a:chExt cx="5597619" cy="699618"/>
          </a:xfrm>
          <a:solidFill>
            <a:srgbClr val="203864">
              <a:alpha val="95000"/>
            </a:srgbClr>
          </a:solidFill>
        </p:grpSpPr>
        <p:sp>
          <p:nvSpPr>
            <p:cNvPr id="8" name="Rounded Rectangle 6">
              <a:extLst>
                <a:ext uri="{FF2B5EF4-FFF2-40B4-BE49-F238E27FC236}">
                  <a16:creationId xmlns:a16="http://schemas.microsoft.com/office/drawing/2014/main" id="{0EAAA3F0-3CA7-2A51-DAC0-9D79633F10A0}"/>
                </a:ext>
              </a:extLst>
            </p:cNvPr>
            <p:cNvSpPr/>
            <p:nvPr/>
          </p:nvSpPr>
          <p:spPr>
            <a:xfrm>
              <a:off x="599303" y="5177481"/>
              <a:ext cx="883508" cy="698157"/>
            </a:xfrm>
            <a:prstGeom prst="roundRect">
              <a:avLst/>
            </a:prstGeom>
            <a:solidFill>
              <a:srgbClr val="58000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srgbClr val="4472C4">
                        <a:lumMod val="50000"/>
                      </a:srgbClr>
                    </a:solidFill>
                  </a:ln>
                  <a:solidFill>
                    <a:prstClr val="white"/>
                  </a:solidFill>
                  <a:effectLst/>
                  <a:uLnTx/>
                  <a:uFillTx/>
                  <a:latin typeface="Calibri" panose="020F0502020204030204"/>
                  <a:ea typeface="+mn-ea"/>
                  <a:cs typeface="+mn-cs"/>
                </a:rPr>
                <a:t>2</a:t>
              </a:r>
            </a:p>
          </p:txBody>
        </p:sp>
        <p:sp>
          <p:nvSpPr>
            <p:cNvPr id="9" name="Rounded Rectangle 8">
              <a:extLst>
                <a:ext uri="{FF2B5EF4-FFF2-40B4-BE49-F238E27FC236}">
                  <a16:creationId xmlns:a16="http://schemas.microsoft.com/office/drawing/2014/main" id="{8AE9796C-11A3-E345-010B-F92D24399CE4}"/>
                </a:ext>
              </a:extLst>
            </p:cNvPr>
            <p:cNvSpPr/>
            <p:nvPr/>
          </p:nvSpPr>
          <p:spPr>
            <a:xfrm>
              <a:off x="1532247" y="5176020"/>
              <a:ext cx="4664675" cy="6981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Determine the Type of Agreement</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Direct Reimbursement, Credit, or Hybrid</a:t>
              </a:r>
            </a:p>
          </p:txBody>
        </p:sp>
      </p:grpSp>
      <p:grpSp>
        <p:nvGrpSpPr>
          <p:cNvPr id="10" name="Group 9">
            <a:extLst>
              <a:ext uri="{FF2B5EF4-FFF2-40B4-BE49-F238E27FC236}">
                <a16:creationId xmlns:a16="http://schemas.microsoft.com/office/drawing/2014/main" id="{DBFA10AC-689D-7965-0B3E-51C7983A8608}"/>
              </a:ext>
            </a:extLst>
          </p:cNvPr>
          <p:cNvGrpSpPr/>
          <p:nvPr/>
        </p:nvGrpSpPr>
        <p:grpSpPr>
          <a:xfrm>
            <a:off x="1130413" y="5011214"/>
            <a:ext cx="6202372" cy="726109"/>
            <a:chOff x="846438" y="4423719"/>
            <a:chExt cx="5646136" cy="726109"/>
          </a:xfrm>
          <a:solidFill>
            <a:srgbClr val="203864">
              <a:alpha val="90000"/>
            </a:srgbClr>
          </a:solidFill>
        </p:grpSpPr>
        <p:sp>
          <p:nvSpPr>
            <p:cNvPr id="11" name="Rounded Rectangle 9">
              <a:extLst>
                <a:ext uri="{FF2B5EF4-FFF2-40B4-BE49-F238E27FC236}">
                  <a16:creationId xmlns:a16="http://schemas.microsoft.com/office/drawing/2014/main" id="{A240E979-C92F-E230-28CF-A04325B7F73A}"/>
                </a:ext>
              </a:extLst>
            </p:cNvPr>
            <p:cNvSpPr/>
            <p:nvPr/>
          </p:nvSpPr>
          <p:spPr>
            <a:xfrm>
              <a:off x="846438" y="4423719"/>
              <a:ext cx="883508" cy="698157"/>
            </a:xfrm>
            <a:prstGeom prst="roundRect">
              <a:avLst/>
            </a:prstGeom>
            <a:solidFill>
              <a:srgbClr val="58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srgbClr val="4472C4">
                        <a:lumMod val="50000"/>
                      </a:srgbClr>
                    </a:solidFill>
                  </a:ln>
                  <a:solidFill>
                    <a:prstClr val="white"/>
                  </a:solidFill>
                  <a:effectLst/>
                  <a:uLnTx/>
                  <a:uFillTx/>
                  <a:latin typeface="Calibri" panose="020F0502020204030204"/>
                  <a:ea typeface="+mn-ea"/>
                  <a:cs typeface="+mn-cs"/>
                </a:rPr>
                <a:t>3</a:t>
              </a:r>
            </a:p>
          </p:txBody>
        </p:sp>
        <p:sp>
          <p:nvSpPr>
            <p:cNvPr id="12" name="Rounded Rectangle 10">
              <a:extLst>
                <a:ext uri="{FF2B5EF4-FFF2-40B4-BE49-F238E27FC236}">
                  <a16:creationId xmlns:a16="http://schemas.microsoft.com/office/drawing/2014/main" id="{13E495FF-F87A-2147-D70B-7420FF3CCD75}"/>
                </a:ext>
              </a:extLst>
            </p:cNvPr>
            <p:cNvSpPr/>
            <p:nvPr/>
          </p:nvSpPr>
          <p:spPr>
            <a:xfrm>
              <a:off x="1827899" y="4451671"/>
              <a:ext cx="4664675" cy="6981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Develop Agreement</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An assessment of the needs of a protégé, which includes measurable milestones, is recommended prior to the development of an agreement. </a:t>
              </a:r>
            </a:p>
          </p:txBody>
        </p:sp>
      </p:grpSp>
      <p:grpSp>
        <p:nvGrpSpPr>
          <p:cNvPr id="13" name="Group 12">
            <a:extLst>
              <a:ext uri="{FF2B5EF4-FFF2-40B4-BE49-F238E27FC236}">
                <a16:creationId xmlns:a16="http://schemas.microsoft.com/office/drawing/2014/main" id="{9D924D24-67C6-F20A-A6EE-3F7858B62773}"/>
              </a:ext>
            </a:extLst>
          </p:cNvPr>
          <p:cNvGrpSpPr/>
          <p:nvPr/>
        </p:nvGrpSpPr>
        <p:grpSpPr>
          <a:xfrm>
            <a:off x="1623006" y="3552602"/>
            <a:ext cx="6869116" cy="1427230"/>
            <a:chOff x="1118286" y="2916171"/>
            <a:chExt cx="6185924" cy="1427230"/>
          </a:xfrm>
          <a:solidFill>
            <a:srgbClr val="203864">
              <a:alpha val="85000"/>
            </a:srgbClr>
          </a:solidFill>
        </p:grpSpPr>
        <p:sp>
          <p:nvSpPr>
            <p:cNvPr id="14" name="Rounded Rectangle 11">
              <a:extLst>
                <a:ext uri="{FF2B5EF4-FFF2-40B4-BE49-F238E27FC236}">
                  <a16:creationId xmlns:a16="http://schemas.microsoft.com/office/drawing/2014/main" id="{50A16B58-A410-AE5E-07B7-44CD301D703B}"/>
                </a:ext>
              </a:extLst>
            </p:cNvPr>
            <p:cNvSpPr/>
            <p:nvPr/>
          </p:nvSpPr>
          <p:spPr>
            <a:xfrm>
              <a:off x="1118286" y="3645244"/>
              <a:ext cx="883508" cy="698157"/>
            </a:xfrm>
            <a:prstGeom prst="roundRect">
              <a:avLst/>
            </a:prstGeom>
            <a:solidFill>
              <a:srgbClr val="58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srgbClr val="4472C4">
                        <a:lumMod val="50000"/>
                      </a:srgbClr>
                    </a:solidFill>
                  </a:ln>
                  <a:solidFill>
                    <a:prstClr val="white"/>
                  </a:solidFill>
                  <a:effectLst/>
                  <a:uLnTx/>
                  <a:uFillTx/>
                  <a:latin typeface="Calibri" panose="020F0502020204030204"/>
                  <a:ea typeface="+mn-ea"/>
                  <a:cs typeface="+mn-cs"/>
                </a:rPr>
                <a:t>4</a:t>
              </a:r>
            </a:p>
          </p:txBody>
        </p:sp>
        <p:sp>
          <p:nvSpPr>
            <p:cNvPr id="15" name="Rounded Rectangle 12">
              <a:extLst>
                <a:ext uri="{FF2B5EF4-FFF2-40B4-BE49-F238E27FC236}">
                  <a16:creationId xmlns:a16="http://schemas.microsoft.com/office/drawing/2014/main" id="{6BB8D1F8-C534-5DBF-2A9D-FC7CDA4B3261}"/>
                </a:ext>
              </a:extLst>
            </p:cNvPr>
            <p:cNvSpPr/>
            <p:nvPr/>
          </p:nvSpPr>
          <p:spPr>
            <a:xfrm>
              <a:off x="2639535" y="2916171"/>
              <a:ext cx="4664675" cy="6981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Submit Agreement Proposal</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Developmental assistance should align with the protégé's strategic vision.</a:t>
              </a:r>
            </a:p>
          </p:txBody>
        </p:sp>
      </p:grpSp>
      <p:grpSp>
        <p:nvGrpSpPr>
          <p:cNvPr id="16" name="Group 15">
            <a:extLst>
              <a:ext uri="{FF2B5EF4-FFF2-40B4-BE49-F238E27FC236}">
                <a16:creationId xmlns:a16="http://schemas.microsoft.com/office/drawing/2014/main" id="{57A96929-7C69-0545-643C-9194F3C0FF7F}"/>
              </a:ext>
            </a:extLst>
          </p:cNvPr>
          <p:cNvGrpSpPr/>
          <p:nvPr/>
        </p:nvGrpSpPr>
        <p:grpSpPr>
          <a:xfrm>
            <a:off x="3529528" y="2025796"/>
            <a:ext cx="6060859" cy="727147"/>
            <a:chOff x="1482811" y="2080344"/>
            <a:chExt cx="5711508" cy="727147"/>
          </a:xfrm>
          <a:solidFill>
            <a:srgbClr val="203864">
              <a:alpha val="75000"/>
            </a:srgbClr>
          </a:solidFill>
        </p:grpSpPr>
        <p:sp>
          <p:nvSpPr>
            <p:cNvPr id="17" name="Rounded Rectangle 15">
              <a:extLst>
                <a:ext uri="{FF2B5EF4-FFF2-40B4-BE49-F238E27FC236}">
                  <a16:creationId xmlns:a16="http://schemas.microsoft.com/office/drawing/2014/main" id="{8F9F5AE4-C40A-180E-9849-ACB7852FE52A}"/>
                </a:ext>
              </a:extLst>
            </p:cNvPr>
            <p:cNvSpPr/>
            <p:nvPr/>
          </p:nvSpPr>
          <p:spPr>
            <a:xfrm>
              <a:off x="1482811" y="2080344"/>
              <a:ext cx="883508" cy="698157"/>
            </a:xfrm>
            <a:prstGeom prst="roundRect">
              <a:avLst/>
            </a:prstGeom>
            <a:solidFill>
              <a:srgbClr val="58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6350">
                    <a:solidFill>
                      <a:srgbClr val="4472C4">
                        <a:lumMod val="50000"/>
                      </a:srgbClr>
                    </a:solidFill>
                  </a:ln>
                  <a:solidFill>
                    <a:prstClr val="white"/>
                  </a:solidFill>
                  <a:latin typeface="Calibri" panose="020F0502020204030204"/>
                </a:rPr>
                <a:t>7</a:t>
              </a:r>
              <a:endParaRPr kumimoji="0" lang="en-US" sz="2800" b="1" i="0" u="none" strike="noStrike" kern="1200" cap="none" spc="0" normalizeH="0" baseline="0" noProof="0" dirty="0">
                <a:ln w="6350">
                  <a:solidFill>
                    <a:srgbClr val="4472C4">
                      <a:lumMod val="50000"/>
                    </a:srgbClr>
                  </a:solidFill>
                </a:ln>
                <a:solidFill>
                  <a:prstClr val="white"/>
                </a:solidFill>
                <a:effectLst/>
                <a:uLnTx/>
                <a:uFillTx/>
                <a:latin typeface="Calibri" panose="020F0502020204030204"/>
                <a:ea typeface="+mn-ea"/>
                <a:cs typeface="+mn-cs"/>
              </a:endParaRPr>
            </a:p>
          </p:txBody>
        </p:sp>
        <p:sp>
          <p:nvSpPr>
            <p:cNvPr id="18" name="Rounded Rectangle 16">
              <a:extLst>
                <a:ext uri="{FF2B5EF4-FFF2-40B4-BE49-F238E27FC236}">
                  <a16:creationId xmlns:a16="http://schemas.microsoft.com/office/drawing/2014/main" id="{5C65BEF9-05AA-4DA2-CD89-B1ABE8A337F7}"/>
                </a:ext>
              </a:extLst>
            </p:cNvPr>
            <p:cNvSpPr/>
            <p:nvPr/>
          </p:nvSpPr>
          <p:spPr>
            <a:xfrm>
              <a:off x="2529644" y="2109334"/>
              <a:ext cx="4664675" cy="6981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Reporting and DCMA Review Requirements</a:t>
              </a:r>
              <a:b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Semi-annual reports, annual DCMA performance reviews and protégé five-year-out reports are required for each DoD MPP agreement. </a:t>
              </a:r>
            </a:p>
          </p:txBody>
        </p:sp>
      </p:grpSp>
      <p:grpSp>
        <p:nvGrpSpPr>
          <p:cNvPr id="19" name="Group 18">
            <a:extLst>
              <a:ext uri="{FF2B5EF4-FFF2-40B4-BE49-F238E27FC236}">
                <a16:creationId xmlns:a16="http://schemas.microsoft.com/office/drawing/2014/main" id="{01E97DA6-70E2-1B61-533D-48A8EAA358C1}"/>
              </a:ext>
            </a:extLst>
          </p:cNvPr>
          <p:cNvGrpSpPr/>
          <p:nvPr/>
        </p:nvGrpSpPr>
        <p:grpSpPr>
          <a:xfrm>
            <a:off x="4208289" y="1330633"/>
            <a:ext cx="6063899" cy="708743"/>
            <a:chOff x="3064592" y="1331863"/>
            <a:chExt cx="5676316" cy="708743"/>
          </a:xfrm>
          <a:solidFill>
            <a:srgbClr val="203864">
              <a:alpha val="70000"/>
            </a:srgbClr>
          </a:solidFill>
        </p:grpSpPr>
        <p:sp>
          <p:nvSpPr>
            <p:cNvPr id="20" name="Rounded Rectangle 17">
              <a:extLst>
                <a:ext uri="{FF2B5EF4-FFF2-40B4-BE49-F238E27FC236}">
                  <a16:creationId xmlns:a16="http://schemas.microsoft.com/office/drawing/2014/main" id="{BD444153-4660-E268-4183-FE3682EDAD51}"/>
                </a:ext>
              </a:extLst>
            </p:cNvPr>
            <p:cNvSpPr/>
            <p:nvPr/>
          </p:nvSpPr>
          <p:spPr>
            <a:xfrm>
              <a:off x="3064592" y="1331863"/>
              <a:ext cx="883508" cy="698157"/>
            </a:xfrm>
            <a:prstGeom prst="roundRect">
              <a:avLst/>
            </a:prstGeom>
            <a:solidFill>
              <a:srgbClr val="58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6350">
                    <a:solidFill>
                      <a:srgbClr val="4472C4">
                        <a:lumMod val="50000"/>
                      </a:srgbClr>
                    </a:solidFill>
                  </a:ln>
                  <a:solidFill>
                    <a:prstClr val="white"/>
                  </a:solidFill>
                  <a:latin typeface="Calibri" panose="020F0502020204030204"/>
                </a:rPr>
                <a:t>8</a:t>
              </a:r>
              <a:endParaRPr kumimoji="0" lang="en-US" sz="2800" b="1" i="0" u="none" strike="noStrike" kern="1200" cap="none" spc="0" normalizeH="0" baseline="0" noProof="0" dirty="0">
                <a:ln w="6350">
                  <a:solidFill>
                    <a:srgbClr val="4472C4">
                      <a:lumMod val="50000"/>
                    </a:srgbClr>
                  </a:solidFill>
                </a:ln>
                <a:solidFill>
                  <a:prstClr val="white"/>
                </a:solidFill>
                <a:effectLst/>
                <a:uLnTx/>
                <a:uFillTx/>
                <a:latin typeface="Calibri" panose="020F0502020204030204"/>
                <a:ea typeface="+mn-ea"/>
                <a:cs typeface="+mn-cs"/>
              </a:endParaRPr>
            </a:p>
          </p:txBody>
        </p:sp>
        <p:sp>
          <p:nvSpPr>
            <p:cNvPr id="21" name="Rounded Rectangle 18">
              <a:extLst>
                <a:ext uri="{FF2B5EF4-FFF2-40B4-BE49-F238E27FC236}">
                  <a16:creationId xmlns:a16="http://schemas.microsoft.com/office/drawing/2014/main" id="{1165E039-442E-4D6D-F17A-1F0B5D13B9AE}"/>
                </a:ext>
              </a:extLst>
            </p:cNvPr>
            <p:cNvSpPr/>
            <p:nvPr/>
          </p:nvSpPr>
          <p:spPr>
            <a:xfrm>
              <a:off x="4076233" y="1342449"/>
              <a:ext cx="4664675" cy="6981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Ask Questions</a:t>
              </a:r>
              <a:b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rPr>
                <a:t>Continual and consistent evaluation of the work effort.</a:t>
              </a:r>
            </a:p>
          </p:txBody>
        </p:sp>
      </p:grpSp>
      <p:grpSp>
        <p:nvGrpSpPr>
          <p:cNvPr id="22" name="Group 21">
            <a:extLst>
              <a:ext uri="{FF2B5EF4-FFF2-40B4-BE49-F238E27FC236}">
                <a16:creationId xmlns:a16="http://schemas.microsoft.com/office/drawing/2014/main" id="{70A5E038-70A6-6493-68D7-7F8D0DD3D0C3}"/>
              </a:ext>
            </a:extLst>
          </p:cNvPr>
          <p:cNvGrpSpPr/>
          <p:nvPr/>
        </p:nvGrpSpPr>
        <p:grpSpPr>
          <a:xfrm>
            <a:off x="2966709" y="2785866"/>
            <a:ext cx="6165584" cy="725993"/>
            <a:chOff x="1945811" y="2543970"/>
            <a:chExt cx="5714821" cy="725993"/>
          </a:xfrm>
          <a:solidFill>
            <a:srgbClr val="203864">
              <a:alpha val="80000"/>
            </a:srgbClr>
          </a:solidFill>
        </p:grpSpPr>
        <p:sp>
          <p:nvSpPr>
            <p:cNvPr id="23" name="Rounded Rectangle 13">
              <a:extLst>
                <a:ext uri="{FF2B5EF4-FFF2-40B4-BE49-F238E27FC236}">
                  <a16:creationId xmlns:a16="http://schemas.microsoft.com/office/drawing/2014/main" id="{1E3983C3-67EB-8975-299D-E48C40B5674D}"/>
                </a:ext>
              </a:extLst>
            </p:cNvPr>
            <p:cNvSpPr/>
            <p:nvPr/>
          </p:nvSpPr>
          <p:spPr>
            <a:xfrm>
              <a:off x="1945811" y="2543970"/>
              <a:ext cx="883508" cy="698157"/>
            </a:xfrm>
            <a:prstGeom prst="roundRect">
              <a:avLst/>
            </a:prstGeom>
            <a:solidFill>
              <a:srgbClr val="58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w="6350">
                    <a:solidFill>
                      <a:srgbClr val="4472C4">
                        <a:lumMod val="50000"/>
                      </a:srgbClr>
                    </a:solidFill>
                  </a:ln>
                  <a:solidFill>
                    <a:prstClr val="white"/>
                  </a:solidFill>
                  <a:latin typeface="Calibri" panose="020F0502020204030204"/>
                </a:rPr>
                <a:t>6</a:t>
              </a:r>
              <a:endParaRPr kumimoji="0" lang="en-US" sz="2800" b="1" i="0" u="none" strike="noStrike" kern="1200" cap="none" spc="0" normalizeH="0" baseline="0" noProof="0" dirty="0">
                <a:ln w="6350">
                  <a:solidFill>
                    <a:srgbClr val="4472C4">
                      <a:lumMod val="50000"/>
                    </a:srgbClr>
                  </a:solidFill>
                </a:ln>
                <a:solidFill>
                  <a:prstClr val="white"/>
                </a:solidFill>
                <a:effectLst/>
                <a:uLnTx/>
                <a:uFillTx/>
                <a:latin typeface="Calibri" panose="020F0502020204030204"/>
                <a:ea typeface="+mn-ea"/>
                <a:cs typeface="+mn-cs"/>
              </a:endParaRPr>
            </a:p>
          </p:txBody>
        </p:sp>
        <p:sp>
          <p:nvSpPr>
            <p:cNvPr id="24" name="Rounded Rectangle 14">
              <a:extLst>
                <a:ext uri="{FF2B5EF4-FFF2-40B4-BE49-F238E27FC236}">
                  <a16:creationId xmlns:a16="http://schemas.microsoft.com/office/drawing/2014/main" id="{3E8073B6-DE4F-D3BF-1922-14E50850DD72}"/>
                </a:ext>
              </a:extLst>
            </p:cNvPr>
            <p:cNvSpPr/>
            <p:nvPr/>
          </p:nvSpPr>
          <p:spPr>
            <a:xfrm>
              <a:off x="2995957" y="2571806"/>
              <a:ext cx="4664675" cy="6981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Start Agreement</a:t>
              </a:r>
              <a:b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Credit agreements start on the date they are approved. Directly reimbursed agreements start on the date funds are obligated to the contract.</a:t>
              </a:r>
            </a:p>
          </p:txBody>
        </p:sp>
      </p:grpSp>
      <p:sp>
        <p:nvSpPr>
          <p:cNvPr id="25" name="Circular Arrow 3">
            <a:extLst>
              <a:ext uri="{FF2B5EF4-FFF2-40B4-BE49-F238E27FC236}">
                <a16:creationId xmlns:a16="http://schemas.microsoft.com/office/drawing/2014/main" id="{2A23E48A-21F1-44FF-5EB9-FC332CC2981F}"/>
              </a:ext>
            </a:extLst>
          </p:cNvPr>
          <p:cNvSpPr/>
          <p:nvPr/>
        </p:nvSpPr>
        <p:spPr>
          <a:xfrm rot="5400000" flipH="1" flipV="1">
            <a:off x="2446530" y="2996149"/>
            <a:ext cx="858793" cy="769845"/>
          </a:xfrm>
          <a:prstGeom prst="circularArrow">
            <a:avLst>
              <a:gd name="adj1" fmla="val 2848"/>
              <a:gd name="adj2" fmla="val 1142319"/>
              <a:gd name="adj3" fmla="val 20362164"/>
              <a:gd name="adj4" fmla="val 16272087"/>
              <a:gd name="adj5" fmla="val 455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Circular Arrow 3">
            <a:extLst>
              <a:ext uri="{FF2B5EF4-FFF2-40B4-BE49-F238E27FC236}">
                <a16:creationId xmlns:a16="http://schemas.microsoft.com/office/drawing/2014/main" id="{144E0793-806E-90F4-C910-B9E7093061CE}"/>
              </a:ext>
            </a:extLst>
          </p:cNvPr>
          <p:cNvSpPr/>
          <p:nvPr/>
        </p:nvSpPr>
        <p:spPr>
          <a:xfrm rot="5400000" flipH="1" flipV="1">
            <a:off x="1779475" y="3839791"/>
            <a:ext cx="858793" cy="769845"/>
          </a:xfrm>
          <a:prstGeom prst="circularArrow">
            <a:avLst>
              <a:gd name="adj1" fmla="val 2848"/>
              <a:gd name="adj2" fmla="val 1142319"/>
              <a:gd name="adj3" fmla="val 20362164"/>
              <a:gd name="adj4" fmla="val 16272087"/>
              <a:gd name="adj5" fmla="val 455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Circular Arrow 3">
            <a:extLst>
              <a:ext uri="{FF2B5EF4-FFF2-40B4-BE49-F238E27FC236}">
                <a16:creationId xmlns:a16="http://schemas.microsoft.com/office/drawing/2014/main" id="{B0CD3037-A5EB-8A83-E452-CA0B5F9C59AF}"/>
              </a:ext>
            </a:extLst>
          </p:cNvPr>
          <p:cNvSpPr/>
          <p:nvPr/>
        </p:nvSpPr>
        <p:spPr>
          <a:xfrm rot="5400000" flipH="1" flipV="1">
            <a:off x="1213353" y="4549382"/>
            <a:ext cx="858793" cy="769845"/>
          </a:xfrm>
          <a:prstGeom prst="circularArrow">
            <a:avLst>
              <a:gd name="adj1" fmla="val 2848"/>
              <a:gd name="adj2" fmla="val 1142319"/>
              <a:gd name="adj3" fmla="val 20362164"/>
              <a:gd name="adj4" fmla="val 16272087"/>
              <a:gd name="adj5" fmla="val 455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Circular Arrow 3">
            <a:extLst>
              <a:ext uri="{FF2B5EF4-FFF2-40B4-BE49-F238E27FC236}">
                <a16:creationId xmlns:a16="http://schemas.microsoft.com/office/drawing/2014/main" id="{4CE25225-557A-0DE4-736B-DFE515BFA959}"/>
              </a:ext>
            </a:extLst>
          </p:cNvPr>
          <p:cNvSpPr/>
          <p:nvPr/>
        </p:nvSpPr>
        <p:spPr>
          <a:xfrm rot="5400000" flipH="1" flipV="1">
            <a:off x="3100131" y="2301626"/>
            <a:ext cx="858793" cy="769845"/>
          </a:xfrm>
          <a:prstGeom prst="circularArrow">
            <a:avLst>
              <a:gd name="adj1" fmla="val 2848"/>
              <a:gd name="adj2" fmla="val 1142319"/>
              <a:gd name="adj3" fmla="val 20362164"/>
              <a:gd name="adj4" fmla="val 16272087"/>
              <a:gd name="adj5" fmla="val 455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Circular Arrow 3">
            <a:extLst>
              <a:ext uri="{FF2B5EF4-FFF2-40B4-BE49-F238E27FC236}">
                <a16:creationId xmlns:a16="http://schemas.microsoft.com/office/drawing/2014/main" id="{C4A445BC-A0F3-7185-DF8D-3F8D4F1D75C0}"/>
              </a:ext>
            </a:extLst>
          </p:cNvPr>
          <p:cNvSpPr/>
          <p:nvPr/>
        </p:nvSpPr>
        <p:spPr>
          <a:xfrm rot="5400000" flipH="1" flipV="1">
            <a:off x="98567" y="6109354"/>
            <a:ext cx="858793" cy="769845"/>
          </a:xfrm>
          <a:prstGeom prst="circularArrow">
            <a:avLst>
              <a:gd name="adj1" fmla="val 2848"/>
              <a:gd name="adj2" fmla="val 1142319"/>
              <a:gd name="adj3" fmla="val 20362164"/>
              <a:gd name="adj4" fmla="val 16272087"/>
              <a:gd name="adj5" fmla="val 455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Circular Arrow 3">
            <a:extLst>
              <a:ext uri="{FF2B5EF4-FFF2-40B4-BE49-F238E27FC236}">
                <a16:creationId xmlns:a16="http://schemas.microsoft.com/office/drawing/2014/main" id="{5B345E1E-1218-DDE9-93CE-99B232D61A08}"/>
              </a:ext>
            </a:extLst>
          </p:cNvPr>
          <p:cNvSpPr/>
          <p:nvPr/>
        </p:nvSpPr>
        <p:spPr>
          <a:xfrm rot="5400000" flipH="1" flipV="1">
            <a:off x="655960" y="5237122"/>
            <a:ext cx="858793" cy="769845"/>
          </a:xfrm>
          <a:prstGeom prst="circularArrow">
            <a:avLst>
              <a:gd name="adj1" fmla="val 2848"/>
              <a:gd name="adj2" fmla="val 1142319"/>
              <a:gd name="adj3" fmla="val 20362164"/>
              <a:gd name="adj4" fmla="val 16272087"/>
              <a:gd name="adj5" fmla="val 455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ircular Arrow 3">
            <a:extLst>
              <a:ext uri="{FF2B5EF4-FFF2-40B4-BE49-F238E27FC236}">
                <a16:creationId xmlns:a16="http://schemas.microsoft.com/office/drawing/2014/main" id="{B1A77052-067C-F8AC-371F-937FD5555BB7}"/>
              </a:ext>
            </a:extLst>
          </p:cNvPr>
          <p:cNvSpPr/>
          <p:nvPr/>
        </p:nvSpPr>
        <p:spPr>
          <a:xfrm rot="5400000" flipH="1" flipV="1">
            <a:off x="3763078" y="1542211"/>
            <a:ext cx="858793" cy="769845"/>
          </a:xfrm>
          <a:prstGeom prst="circularArrow">
            <a:avLst>
              <a:gd name="adj1" fmla="val 2848"/>
              <a:gd name="adj2" fmla="val 1142319"/>
              <a:gd name="adj3" fmla="val 20362164"/>
              <a:gd name="adj4" fmla="val 16272087"/>
              <a:gd name="adj5" fmla="val 5348"/>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34E05826-175C-4545-A0D3-7B7B7EAFEA10}"/>
              </a:ext>
            </a:extLst>
          </p:cNvPr>
          <p:cNvGrpSpPr/>
          <p:nvPr/>
        </p:nvGrpSpPr>
        <p:grpSpPr>
          <a:xfrm>
            <a:off x="2256801" y="3523704"/>
            <a:ext cx="5421466" cy="1456128"/>
            <a:chOff x="1945811" y="2543970"/>
            <a:chExt cx="5025105" cy="1456128"/>
          </a:xfrm>
          <a:solidFill>
            <a:srgbClr val="203864">
              <a:alpha val="80000"/>
            </a:srgbClr>
          </a:solidFill>
        </p:grpSpPr>
        <p:sp>
          <p:nvSpPr>
            <p:cNvPr id="32" name="Rounded Rectangle 13">
              <a:extLst>
                <a:ext uri="{FF2B5EF4-FFF2-40B4-BE49-F238E27FC236}">
                  <a16:creationId xmlns:a16="http://schemas.microsoft.com/office/drawing/2014/main" id="{5386D49D-9947-6BE3-E2E5-804E2F2C5446}"/>
                </a:ext>
              </a:extLst>
            </p:cNvPr>
            <p:cNvSpPr/>
            <p:nvPr/>
          </p:nvSpPr>
          <p:spPr>
            <a:xfrm>
              <a:off x="1945811" y="2543970"/>
              <a:ext cx="883508" cy="698157"/>
            </a:xfrm>
            <a:prstGeom prst="roundRect">
              <a:avLst/>
            </a:prstGeom>
            <a:solidFill>
              <a:srgbClr val="58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6350">
                    <a:solidFill>
                      <a:srgbClr val="4472C4">
                        <a:lumMod val="50000"/>
                      </a:srgbClr>
                    </a:solidFill>
                  </a:ln>
                  <a:solidFill>
                    <a:prstClr val="white"/>
                  </a:solidFill>
                  <a:effectLst/>
                  <a:uLnTx/>
                  <a:uFillTx/>
                  <a:latin typeface="Calibri" panose="020F0502020204030204"/>
                  <a:ea typeface="+mn-ea"/>
                  <a:cs typeface="+mn-cs"/>
                </a:rPr>
                <a:t>5</a:t>
              </a:r>
            </a:p>
          </p:txBody>
        </p:sp>
        <p:sp>
          <p:nvSpPr>
            <p:cNvPr id="33" name="Rounded Rectangle 14">
              <a:extLst>
                <a:ext uri="{FF2B5EF4-FFF2-40B4-BE49-F238E27FC236}">
                  <a16:creationId xmlns:a16="http://schemas.microsoft.com/office/drawing/2014/main" id="{80733277-0433-9728-BA0E-9CB5C20C6B90}"/>
                </a:ext>
              </a:extLst>
            </p:cNvPr>
            <p:cNvSpPr/>
            <p:nvPr/>
          </p:nvSpPr>
          <p:spPr>
            <a:xfrm>
              <a:off x="2306241" y="3301941"/>
              <a:ext cx="4664675" cy="69815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white"/>
                  </a:solidFill>
                  <a:latin typeface="Calibri" panose="020F0502020204030204"/>
                </a:rPr>
                <a:t>Develop Pitch Presentation</a:t>
              </a:r>
              <a:b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br>
              <a:r>
                <a:rPr lang="en-US" sz="1100" dirty="0">
                  <a:solidFill>
                    <a:prstClr val="white"/>
                  </a:solidFill>
                  <a:latin typeface="Calibri" panose="020F0502020204030204"/>
                </a:rPr>
                <a:t>Present the initial details of the agreement to the potential sponsor/Major Subordinate Command</a:t>
              </a:r>
              <a:r>
                <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358853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Pitch Presentation Briefing Requirements</a:t>
            </a:r>
          </a:p>
        </p:txBody>
      </p:sp>
      <p:sp>
        <p:nvSpPr>
          <p:cNvPr id="2" name="TextBox 1">
            <a:extLst>
              <a:ext uri="{FF2B5EF4-FFF2-40B4-BE49-F238E27FC236}">
                <a16:creationId xmlns:a16="http://schemas.microsoft.com/office/drawing/2014/main" id="{31EC5D09-D5B9-A587-49DC-2D959F355E00}"/>
              </a:ext>
            </a:extLst>
          </p:cNvPr>
          <p:cNvSpPr txBox="1"/>
          <p:nvPr/>
        </p:nvSpPr>
        <p:spPr>
          <a:xfrm>
            <a:off x="296883" y="1798670"/>
            <a:ext cx="9666514" cy="4815614"/>
          </a:xfrm>
          <a:prstGeom prst="rect">
            <a:avLst/>
          </a:prstGeom>
          <a:noFill/>
        </p:spPr>
        <p:txBody>
          <a:bodyPr wrap="square" rtlCol="0">
            <a:spAutoFit/>
          </a:bodyPr>
          <a:lstStyle/>
          <a:p>
            <a:pPr>
              <a:lnSpc>
                <a:spcPct val="107000"/>
              </a:lnSpc>
            </a:pPr>
            <a:r>
              <a:rPr lang="en-US" sz="1600" dirty="0">
                <a:ea typeface="Calibri" panose="020F0502020204030204" pitchFamily="34" charset="0"/>
              </a:rPr>
              <a:t>The Briefing should include the MSC Evaluation Team about developing the MPA. The preparation of this briefing should be a broad representation of the proposed concept and objectives of the MPA. DLA’s decision and feedback will be provided no later than one week after the briefing.  The b</a:t>
            </a:r>
            <a:r>
              <a:rPr lang="en-US" sz="1600" kern="100" dirty="0">
                <a:effectLst/>
                <a:ea typeface="Calibri" panose="020F0502020204030204" pitchFamily="34" charset="0"/>
                <a:cs typeface="Calibri" panose="020F0502020204030204" pitchFamily="34" charset="0"/>
              </a:rPr>
              <a:t>riefing should include at least the following:</a:t>
            </a:r>
            <a:endParaRPr lang="en-US" sz="16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kern="100" dirty="0">
                <a:effectLst/>
                <a:ea typeface="Calibri" panose="020F0502020204030204" pitchFamily="34" charset="0"/>
                <a:cs typeface="Calibri" panose="020F0502020204030204" pitchFamily="34" charset="0"/>
              </a:rPr>
              <a:t> </a:t>
            </a:r>
            <a:endParaRPr lang="en-US" sz="1600" kern="100" dirty="0">
              <a:effectLst/>
              <a:ea typeface="Calibri" panose="020F0502020204030204" pitchFamily="34" charset="0"/>
              <a:cs typeface="Times New Roman" panose="02020603050405020304" pitchFamily="18" charset="0"/>
            </a:endParaRPr>
          </a:p>
          <a:p>
            <a:pPr marL="1257300" lvl="1" indent="-342900">
              <a:lnSpc>
                <a:spcPct val="107000"/>
              </a:lnSpc>
              <a:buFont typeface="+mj-lt"/>
              <a:buAutoNum type="arabicPeriod"/>
            </a:pPr>
            <a:r>
              <a:rPr lang="en-US" sz="1600" kern="100" dirty="0">
                <a:effectLst/>
                <a:ea typeface="Calibri" panose="020F0502020204030204" pitchFamily="34" charset="0"/>
                <a:cs typeface="Calibri" panose="020F0502020204030204" pitchFamily="34" charset="0"/>
              </a:rPr>
              <a:t>  Background of the Protégé including cage,</a:t>
            </a:r>
            <a:r>
              <a:rPr lang="en-US" sz="1600" kern="100" dirty="0">
                <a:ea typeface="Calibri" panose="020F0502020204030204" pitchFamily="34" charset="0"/>
                <a:cs typeface="Calibri" panose="020F0502020204030204" pitchFamily="34" charset="0"/>
              </a:rPr>
              <a:t> N</a:t>
            </a:r>
            <a:r>
              <a:rPr lang="en-US" sz="1600" kern="100" dirty="0">
                <a:effectLst/>
                <a:ea typeface="Calibri" panose="020F0502020204030204" pitchFamily="34" charset="0"/>
                <a:cs typeface="Calibri" panose="020F0502020204030204" pitchFamily="34" charset="0"/>
              </a:rPr>
              <a:t>AICS, and other pertinent information</a:t>
            </a:r>
            <a:endParaRPr lang="en-US" sz="1600" kern="100" dirty="0">
              <a:effectLst/>
              <a:ea typeface="Calibri" panose="020F0502020204030204" pitchFamily="34" charset="0"/>
              <a:cs typeface="Times New Roman" panose="02020603050405020304" pitchFamily="18" charset="0"/>
            </a:endParaRPr>
          </a:p>
          <a:p>
            <a:pPr marL="1257300" lvl="1" indent="-342900">
              <a:lnSpc>
                <a:spcPct val="107000"/>
              </a:lnSpc>
              <a:buFont typeface="+mj-lt"/>
              <a:buAutoNum type="arabicPeriod"/>
            </a:pPr>
            <a:r>
              <a:rPr lang="en-US" sz="1600" kern="100" dirty="0">
                <a:effectLst/>
                <a:ea typeface="Calibri" panose="020F0502020204030204" pitchFamily="34" charset="0"/>
                <a:cs typeface="Calibri" panose="020F0502020204030204" pitchFamily="34" charset="0"/>
              </a:rPr>
              <a:t>  Background on the Mentor’s experience in mentoring other formal MPAs</a:t>
            </a:r>
          </a:p>
          <a:p>
            <a:pPr marL="1257300" lvl="1" indent="-342900">
              <a:lnSpc>
                <a:spcPct val="107000"/>
              </a:lnSpc>
              <a:buFont typeface="+mj-lt"/>
              <a:buAutoNum type="arabicPeriod"/>
            </a:pPr>
            <a:r>
              <a:rPr lang="en-US" sz="1600" kern="100" dirty="0">
                <a:ea typeface="Calibri" panose="020F0502020204030204" pitchFamily="34" charset="0"/>
                <a:cs typeface="Calibri" panose="020F0502020204030204" pitchFamily="34" charset="0"/>
              </a:rPr>
              <a:t>  Type of Agreement (Reimbursement, Credit (DCMA), or Hybrid)</a:t>
            </a:r>
            <a:endParaRPr lang="en-US" sz="1600" kern="100" dirty="0">
              <a:effectLst/>
              <a:ea typeface="Calibri" panose="020F0502020204030204" pitchFamily="34" charset="0"/>
              <a:cs typeface="Times New Roman" panose="02020603050405020304" pitchFamily="18" charset="0"/>
            </a:endParaRPr>
          </a:p>
          <a:p>
            <a:pPr marL="1257300" lvl="1" indent="-342900">
              <a:lnSpc>
                <a:spcPct val="107000"/>
              </a:lnSpc>
              <a:buFont typeface="+mj-lt"/>
              <a:buAutoNum type="arabicPeriod"/>
            </a:pPr>
            <a:r>
              <a:rPr lang="en-US" sz="1600" kern="100" dirty="0">
                <a:effectLst/>
                <a:ea typeface="Calibri" panose="020F0502020204030204" pitchFamily="34" charset="0"/>
                <a:cs typeface="Calibri" panose="020F0502020204030204" pitchFamily="34" charset="0"/>
              </a:rPr>
              <a:t>  Identified concept and objectives of the proposed MPA</a:t>
            </a:r>
          </a:p>
          <a:p>
            <a:pPr marL="1257300" lvl="1" indent="-342900">
              <a:lnSpc>
                <a:spcPct val="107000"/>
              </a:lnSpc>
              <a:buFont typeface="+mj-lt"/>
              <a:buAutoNum type="arabicPeriod"/>
            </a:pPr>
            <a:r>
              <a:rPr lang="en-US" sz="1600" kern="100" dirty="0">
                <a:ea typeface="Calibri" panose="020F0502020204030204" pitchFamily="34" charset="0"/>
                <a:cs typeface="Calibri" panose="020F0502020204030204" pitchFamily="34" charset="0"/>
              </a:rPr>
              <a:t>  Primary NAICS Code(s) that will be supported</a:t>
            </a:r>
            <a:endParaRPr lang="en-US" sz="1600" kern="100" dirty="0">
              <a:effectLst/>
              <a:ea typeface="Calibri" panose="020F0502020204030204" pitchFamily="34" charset="0"/>
              <a:cs typeface="Times New Roman" panose="02020603050405020304" pitchFamily="18" charset="0"/>
            </a:endParaRPr>
          </a:p>
          <a:p>
            <a:pPr marL="1257300" lvl="1" indent="-342900">
              <a:lnSpc>
                <a:spcPct val="107000"/>
              </a:lnSpc>
              <a:buFont typeface="+mj-lt"/>
              <a:buAutoNum type="arabicPeriod"/>
            </a:pPr>
            <a:r>
              <a:rPr lang="en-US" sz="1600" kern="100" dirty="0">
                <a:effectLst/>
                <a:ea typeface="Calibri" panose="020F0502020204030204" pitchFamily="34" charset="0"/>
                <a:cs typeface="Calibri" panose="020F0502020204030204" pitchFamily="34" charset="0"/>
              </a:rPr>
              <a:t>  Proposed Mentor technical (nlt 50%) and administrative transfers</a:t>
            </a:r>
          </a:p>
          <a:p>
            <a:pPr marL="1257300" lvl="1" indent="-342900">
              <a:lnSpc>
                <a:spcPct val="107000"/>
              </a:lnSpc>
              <a:buFont typeface="+mj-lt"/>
              <a:buAutoNum type="arabicPeriod"/>
            </a:pPr>
            <a:r>
              <a:rPr lang="en-US" sz="1600" kern="100" dirty="0">
                <a:ea typeface="Calibri" panose="020F0502020204030204" pitchFamily="34" charset="0"/>
                <a:cs typeface="Calibri" panose="020F0502020204030204" pitchFamily="34" charset="0"/>
              </a:rPr>
              <a:t>  The use of Authorized Subcontractors (nlt 5% of the total yearly agreement cost)</a:t>
            </a:r>
            <a:endParaRPr lang="en-US" sz="1600" kern="100" dirty="0">
              <a:effectLst/>
              <a:ea typeface="Calibri" panose="020F0502020204030204" pitchFamily="34" charset="0"/>
              <a:cs typeface="Times New Roman" panose="02020603050405020304" pitchFamily="18" charset="0"/>
            </a:endParaRPr>
          </a:p>
          <a:p>
            <a:pPr marL="1257300" lvl="1" indent="-342900">
              <a:lnSpc>
                <a:spcPct val="107000"/>
              </a:lnSpc>
              <a:buFont typeface="+mj-lt"/>
              <a:buAutoNum type="arabicPeriod"/>
            </a:pPr>
            <a:r>
              <a:rPr lang="en-US" sz="1600" kern="100" dirty="0">
                <a:effectLst/>
                <a:ea typeface="Calibri" panose="020F0502020204030204" pitchFamily="34" charset="0"/>
                <a:cs typeface="Calibri" panose="020F0502020204030204" pitchFamily="34" charset="0"/>
              </a:rPr>
              <a:t>  Benefits to the Mentor, Protégé and DLA of the proposed agreement</a:t>
            </a:r>
            <a:endParaRPr lang="en-US" sz="1600" kern="100" dirty="0">
              <a:effectLst/>
              <a:ea typeface="Calibri" panose="020F0502020204030204" pitchFamily="34" charset="0"/>
              <a:cs typeface="Times New Roman" panose="02020603050405020304" pitchFamily="18" charset="0"/>
            </a:endParaRPr>
          </a:p>
          <a:p>
            <a:pPr marL="1371600" lvl="1" indent="-457200">
              <a:lnSpc>
                <a:spcPct val="107000"/>
              </a:lnSpc>
              <a:buFont typeface="+mj-lt"/>
              <a:buAutoNum type="arabicPeriod"/>
            </a:pPr>
            <a:r>
              <a:rPr lang="en-US" sz="1600" kern="100" dirty="0">
                <a:ea typeface="Calibri" panose="020F0502020204030204" pitchFamily="34" charset="0"/>
                <a:cs typeface="Calibri" panose="020F0502020204030204" pitchFamily="34" charset="0"/>
              </a:rPr>
              <a:t>Rough Order Magnitude (ROM) Cost Estimate Worksheet (*any agreement cost over $750K per year requires additional justification)</a:t>
            </a:r>
            <a:endParaRPr lang="en-US" sz="1600" kern="100" dirty="0">
              <a:effectLst/>
              <a:ea typeface="Calibri" panose="020F0502020204030204" pitchFamily="34" charset="0"/>
              <a:cs typeface="Calibri" panose="020F0502020204030204" pitchFamily="34" charset="0"/>
            </a:endParaRPr>
          </a:p>
          <a:p>
            <a:pPr marL="1257300" lvl="1" indent="-342900">
              <a:lnSpc>
                <a:spcPct val="107000"/>
              </a:lnSpc>
              <a:buFont typeface="+mj-lt"/>
              <a:buAutoNum type="arabicPeriod"/>
            </a:pPr>
            <a:r>
              <a:rPr lang="en-US" sz="1600" kern="100" dirty="0">
                <a:effectLst/>
                <a:ea typeface="Calibri" panose="020F0502020204030204" pitchFamily="34" charset="0"/>
                <a:cs typeface="Calibri" panose="020F0502020204030204" pitchFamily="34" charset="0"/>
              </a:rPr>
              <a:t>  Estimated time of completion</a:t>
            </a:r>
          </a:p>
          <a:p>
            <a:pPr marL="1257300" lvl="1" indent="-342900">
              <a:lnSpc>
                <a:spcPct val="107000"/>
              </a:lnSpc>
              <a:buFont typeface="+mj-lt"/>
              <a:buAutoNum type="arabicPeriod"/>
            </a:pPr>
            <a:r>
              <a:rPr lang="en-US" sz="1600" kern="100" dirty="0">
                <a:effectLst/>
                <a:ea typeface="Calibri" panose="020F0502020204030204" pitchFamily="34" charset="0"/>
                <a:cs typeface="Calibri" panose="020F0502020204030204" pitchFamily="34" charset="0"/>
              </a:rPr>
              <a:t>  Determine if the Protégé Pilot Initiative (PPI) application will be submitted</a:t>
            </a:r>
            <a:endParaRPr lang="en-US" sz="1600" kern="100" dirty="0">
              <a:effectLst/>
              <a:ea typeface="Calibri" panose="020F0502020204030204" pitchFamily="34" charset="0"/>
              <a:cs typeface="Times New Roman" panose="02020603050405020304" pitchFamily="18" charset="0"/>
            </a:endParaRPr>
          </a:p>
          <a:p>
            <a:pPr marL="1257300" lvl="1" indent="-342900">
              <a:lnSpc>
                <a:spcPct val="107000"/>
              </a:lnSpc>
              <a:buFont typeface="+mj-lt"/>
              <a:buAutoNum type="arabicPeriod"/>
            </a:pPr>
            <a:r>
              <a:rPr lang="en-US" sz="1600" kern="100" dirty="0">
                <a:effectLst/>
                <a:ea typeface="Calibri" panose="020F0502020204030204" pitchFamily="34" charset="0"/>
                <a:cs typeface="Calibri" panose="020F0502020204030204" pitchFamily="34" charset="0"/>
              </a:rPr>
              <a:t>  Rationale of why the MSC should sponsor the agreement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18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MPP References and Links</a:t>
            </a:r>
          </a:p>
        </p:txBody>
      </p:sp>
      <p:sp>
        <p:nvSpPr>
          <p:cNvPr id="2" name="Content Placeholder 6">
            <a:extLst>
              <a:ext uri="{FF2B5EF4-FFF2-40B4-BE49-F238E27FC236}">
                <a16:creationId xmlns:a16="http://schemas.microsoft.com/office/drawing/2014/main" id="{E83A2C47-1DBA-5887-3234-5A7B8209226F}"/>
              </a:ext>
            </a:extLst>
          </p:cNvPr>
          <p:cNvSpPr txBox="1">
            <a:spLocks/>
          </p:cNvSpPr>
          <p:nvPr/>
        </p:nvSpPr>
        <p:spPr>
          <a:xfrm>
            <a:off x="314652" y="1742055"/>
            <a:ext cx="10048548" cy="5438412"/>
          </a:xfrm>
          <a:prstGeom prst="rect">
            <a:avLst/>
          </a:prstGeom>
          <a:noFill/>
          <a:ln w="28575">
            <a:noFill/>
          </a:ln>
        </p:spPr>
        <p:txBody>
          <a:bodyPr wrap="square" rtlCol="0">
            <a:sp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kern="100" dirty="0">
                <a:solidFill>
                  <a:srgbClr val="000000"/>
                </a:solidFill>
                <a:ea typeface="Calibri" panose="020F0502020204030204" pitchFamily="34" charset="0"/>
                <a:cs typeface="Times New Roman" panose="02020603050405020304" pitchFamily="18" charset="0"/>
              </a:rPr>
              <a:t>DoD Mentor-Protégé Program Policy and Regulations:</a:t>
            </a:r>
          </a:p>
          <a:p>
            <a:pPr marL="0" indent="0">
              <a:spcBef>
                <a:spcPts val="0"/>
              </a:spcBef>
              <a:buFont typeface="Arial" panose="020B0604020202020204" pitchFamily="34" charset="0"/>
              <a:buNone/>
            </a:pPr>
            <a:endParaRPr lang="en-US" sz="1800" kern="100" dirty="0">
              <a:solidFill>
                <a:srgbClr val="000000"/>
              </a:solidFill>
              <a:ea typeface="Calibri" panose="020F0502020204030204" pitchFamily="34" charset="0"/>
              <a:cs typeface="Times New Roman" panose="02020603050405020304" pitchFamily="18" charset="0"/>
            </a:endParaRPr>
          </a:p>
          <a:p>
            <a:pPr marL="800100" lvl="1" indent="-342900">
              <a:spcBef>
                <a:spcPts val="0"/>
              </a:spcBef>
              <a:buSzPts val="1000"/>
              <a:buFont typeface="Symbol" panose="05050102010706020507" pitchFamily="18" charset="2"/>
              <a:buChar char=""/>
              <a:tabLst>
                <a:tab pos="457200" algn="l"/>
              </a:tabLst>
            </a:pPr>
            <a:r>
              <a:rPr lang="en-US" sz="1900" u="sng" kern="100" dirty="0">
                <a:solidFill>
                  <a:srgbClr val="002F8E"/>
                </a:solidFill>
                <a:ea typeface="Calibri" panose="020F0502020204030204" pitchFamily="34" charset="0"/>
                <a:cs typeface="Times New Roman" panose="02020603050405020304" pitchFamily="18" charset="0"/>
                <a:hlinkClick r:id="rId2" tooltip="DoD Mentor Protégé Program">
                  <a:extLst>
                    <a:ext uri="{A12FA001-AC4F-418D-AE19-62706E023703}">
                      <ahyp:hlinkClr xmlns:ahyp="http://schemas.microsoft.com/office/drawing/2018/hyperlinkcolor" val="tx"/>
                    </a:ext>
                  </a:extLst>
                </a:hlinkClick>
              </a:rPr>
              <a:t>DoD Mentor Protégé Program</a:t>
            </a:r>
            <a:endParaRPr lang="en-US" sz="1900" u="sng" kern="100" dirty="0">
              <a:solidFill>
                <a:srgbClr val="002F8E"/>
              </a:solidFill>
              <a:ea typeface="Calibri" panose="020F0502020204030204" pitchFamily="34" charset="0"/>
              <a:cs typeface="Times New Roman" panose="02020603050405020304" pitchFamily="18" charset="0"/>
            </a:endParaRPr>
          </a:p>
          <a:p>
            <a:pPr marL="914400" lvl="2">
              <a:spcBef>
                <a:spcPts val="0"/>
              </a:spcBef>
              <a:buSzPts val="1000"/>
              <a:tabLst>
                <a:tab pos="457200" algn="l"/>
              </a:tabLst>
            </a:pPr>
            <a:r>
              <a:rPr lang="en-US" sz="1800" u="sng" kern="100" dirty="0">
                <a:solidFill>
                  <a:srgbClr val="0000FF"/>
                </a:solidFill>
                <a:ea typeface="Calibri" panose="020F0502020204030204" pitchFamily="34" charset="0"/>
                <a:cs typeface="Times New Roman" panose="02020603050405020304" pitchFamily="18" charset="0"/>
              </a:rPr>
              <a:t>(</a:t>
            </a:r>
            <a:r>
              <a:rPr lang="en-US" sz="1800" u="sng" kern="100" dirty="0">
                <a:solidFill>
                  <a:srgbClr val="0000FF"/>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https://business.defense.gov/Programs/Mentor-Protege-Program/</a:t>
            </a:r>
            <a:r>
              <a:rPr lang="en-US" sz="1800" u="sng" kern="100" dirty="0">
                <a:solidFill>
                  <a:srgbClr val="0000FF"/>
                </a:solidFill>
                <a:ea typeface="Calibri" panose="020F0502020204030204" pitchFamily="34" charset="0"/>
                <a:cs typeface="Times New Roman" panose="02020603050405020304" pitchFamily="18" charset="0"/>
              </a:rPr>
              <a:t>)</a:t>
            </a:r>
          </a:p>
          <a:p>
            <a:pPr marL="1257300" lvl="2" indent="-342900">
              <a:spcBef>
                <a:spcPts val="0"/>
              </a:spcBef>
              <a:buSzPts val="1000"/>
              <a:buFont typeface="Symbol" panose="05050102010706020507" pitchFamily="18" charset="2"/>
              <a:buChar char=""/>
              <a:tabLst>
                <a:tab pos="457200" algn="l"/>
              </a:tabLst>
            </a:pPr>
            <a:endParaRPr lang="en-US" sz="1800" kern="100" dirty="0">
              <a:solidFill>
                <a:srgbClr val="0000FF"/>
              </a:solidFill>
              <a:ea typeface="Calibri" panose="020F0502020204030204" pitchFamily="34" charset="0"/>
              <a:cs typeface="Times New Roman" panose="02020603050405020304" pitchFamily="18" charset="0"/>
            </a:endParaRPr>
          </a:p>
          <a:p>
            <a:pPr marL="800100" lvl="1" indent="-342900">
              <a:spcBef>
                <a:spcPts val="0"/>
              </a:spcBef>
              <a:buSzPts val="1000"/>
              <a:buFont typeface="Symbol" panose="05050102010706020507" pitchFamily="18" charset="2"/>
              <a:buChar char=""/>
              <a:tabLst>
                <a:tab pos="457200" algn="l"/>
              </a:tabLst>
            </a:pPr>
            <a:r>
              <a:rPr lang="en-US" sz="1900" u="sng" kern="100" dirty="0">
                <a:solidFill>
                  <a:srgbClr val="002F8E"/>
                </a:solidFill>
                <a:ea typeface="Calibri" panose="020F0502020204030204" pitchFamily="34" charset="0"/>
                <a:cs typeface="Times New Roman" panose="02020603050405020304" pitchFamily="18" charset="0"/>
                <a:hlinkClick r:id="rId3" tooltip="Defense Federal Acquisition Regulation Supplement (DFARS) ">
                  <a:extLst>
                    <a:ext uri="{A12FA001-AC4F-418D-AE19-62706E023703}">
                      <ahyp:hlinkClr xmlns:ahyp="http://schemas.microsoft.com/office/drawing/2018/hyperlinkcolor" val="tx"/>
                    </a:ext>
                  </a:extLst>
                </a:hlinkClick>
              </a:rPr>
              <a:t>Defense Federal Acquisition Regulation Supplement (DFARS)</a:t>
            </a:r>
            <a:endParaRPr lang="en-US" sz="1900" u="sng" kern="100" dirty="0">
              <a:solidFill>
                <a:srgbClr val="002F8E"/>
              </a:solidFill>
              <a:ea typeface="Calibri" panose="020F0502020204030204" pitchFamily="34" charset="0"/>
              <a:cs typeface="Times New Roman" panose="02020603050405020304" pitchFamily="18" charset="0"/>
            </a:endParaRPr>
          </a:p>
          <a:p>
            <a:pPr marL="914400" lvl="2">
              <a:spcBef>
                <a:spcPts val="0"/>
              </a:spcBef>
              <a:buSzPts val="1000"/>
              <a:tabLst>
                <a:tab pos="457200" algn="l"/>
              </a:tabLst>
            </a:pPr>
            <a:r>
              <a:rPr lang="en-US" sz="1800" u="sng" kern="100" dirty="0">
                <a:solidFill>
                  <a:srgbClr val="0000FF"/>
                </a:solidFill>
                <a:ea typeface="Calibri" panose="020F0502020204030204" pitchFamily="34" charset="0"/>
                <a:cs typeface="Times New Roman" panose="02020603050405020304" pitchFamily="18" charset="0"/>
              </a:rPr>
              <a:t>(</a:t>
            </a:r>
            <a:r>
              <a:rPr lang="en-US" sz="1800" u="sng" kern="100" dirty="0">
                <a:solidFill>
                  <a:srgbClr val="0000FF"/>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https://www.acq.osd.mil/dpap/dars/dfarspgi/current/index.html</a:t>
            </a:r>
            <a:r>
              <a:rPr lang="en-US" sz="1800" u="sng" kern="100" dirty="0">
                <a:solidFill>
                  <a:srgbClr val="0000FF"/>
                </a:solidFill>
                <a:ea typeface="Calibri" panose="020F0502020204030204" pitchFamily="34" charset="0"/>
                <a:cs typeface="Times New Roman" panose="02020603050405020304" pitchFamily="18" charset="0"/>
              </a:rPr>
              <a:t>)</a:t>
            </a:r>
          </a:p>
          <a:p>
            <a:pPr marL="1257300" lvl="2" indent="-342900">
              <a:spcBef>
                <a:spcPts val="0"/>
              </a:spcBef>
              <a:buSzPts val="1000"/>
              <a:buFont typeface="Symbol" panose="05050102010706020507" pitchFamily="18" charset="2"/>
              <a:buChar char=""/>
              <a:tabLst>
                <a:tab pos="457200" algn="l"/>
              </a:tabLst>
            </a:pPr>
            <a:endParaRPr lang="en-US" sz="1800" u="sng" kern="100" dirty="0">
              <a:solidFill>
                <a:srgbClr val="0000FF"/>
              </a:solidFill>
              <a:ea typeface="Calibri" panose="020F0502020204030204" pitchFamily="34" charset="0"/>
              <a:cs typeface="Times New Roman" panose="02020603050405020304" pitchFamily="18" charset="0"/>
              <a:hlinkClick r:id="rId4" tooltip="DFARS Appendix I">
                <a:extLst>
                  <a:ext uri="{A12FA001-AC4F-418D-AE19-62706E023703}">
                    <ahyp:hlinkClr xmlns:ahyp="http://schemas.microsoft.com/office/drawing/2018/hyperlinkcolor" val="tx"/>
                  </a:ext>
                </a:extLst>
              </a:hlinkClick>
            </a:endParaRPr>
          </a:p>
          <a:p>
            <a:pPr marL="800100" lvl="1" indent="-342900">
              <a:spcBef>
                <a:spcPts val="0"/>
              </a:spcBef>
              <a:buSzPts val="1000"/>
              <a:buFont typeface="Symbol" panose="05050102010706020507" pitchFamily="18" charset="2"/>
              <a:buChar char=""/>
              <a:tabLst>
                <a:tab pos="457200" algn="l"/>
              </a:tabLst>
            </a:pPr>
            <a:r>
              <a:rPr lang="en-US" sz="1900" u="sng" kern="100" dirty="0">
                <a:solidFill>
                  <a:srgbClr val="002F8E"/>
                </a:solidFill>
                <a:ea typeface="Calibri" panose="020F0502020204030204" pitchFamily="34" charset="0"/>
                <a:cs typeface="Times New Roman" panose="02020603050405020304" pitchFamily="18" charset="0"/>
                <a:hlinkClick r:id="rId4" tooltip="DFARS Appendix I">
                  <a:extLst>
                    <a:ext uri="{A12FA001-AC4F-418D-AE19-62706E023703}">
                      <ahyp:hlinkClr xmlns:ahyp="http://schemas.microsoft.com/office/drawing/2018/hyperlinkcolor" val="tx"/>
                    </a:ext>
                  </a:extLst>
                </a:hlinkClick>
              </a:rPr>
              <a:t>DFARS Appendix I</a:t>
            </a:r>
            <a:endParaRPr lang="en-US" sz="1900" u="sng" kern="100" dirty="0">
              <a:solidFill>
                <a:srgbClr val="002F8E"/>
              </a:solidFill>
              <a:ea typeface="Calibri" panose="020F0502020204030204" pitchFamily="34" charset="0"/>
              <a:cs typeface="Times New Roman" panose="02020603050405020304" pitchFamily="18" charset="0"/>
            </a:endParaRPr>
          </a:p>
          <a:p>
            <a:pPr marL="914400" lvl="2">
              <a:spcBef>
                <a:spcPts val="0"/>
              </a:spcBef>
              <a:buSzPts val="1000"/>
              <a:tabLst>
                <a:tab pos="457200" algn="l"/>
              </a:tabLst>
            </a:pPr>
            <a:r>
              <a:rPr lang="en-US" sz="1800" u="sng" kern="100" dirty="0">
                <a:solidFill>
                  <a:srgbClr val="0000FF"/>
                </a:solidFill>
                <a:ea typeface="Calibri" panose="020F0502020204030204" pitchFamily="34" charset="0"/>
                <a:cs typeface="Times New Roman" panose="02020603050405020304" pitchFamily="18" charset="0"/>
              </a:rPr>
              <a:t>(</a:t>
            </a:r>
            <a:r>
              <a:rPr lang="en-US" sz="1800" u="sng" kern="100" dirty="0">
                <a:solidFill>
                  <a:srgbClr val="0000FF"/>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https://www.acq.osd.mil/dpap/dars/dfars/html/current/appendix_i.htm</a:t>
            </a:r>
            <a:r>
              <a:rPr lang="en-US" sz="1800" u="sng" kern="100" dirty="0">
                <a:solidFill>
                  <a:srgbClr val="0000FF"/>
                </a:solidFill>
                <a:ea typeface="Calibri" panose="020F0502020204030204" pitchFamily="34" charset="0"/>
                <a:cs typeface="Times New Roman" panose="02020603050405020304" pitchFamily="18" charset="0"/>
              </a:rPr>
              <a:t>)</a:t>
            </a:r>
          </a:p>
          <a:p>
            <a:pPr marL="1257300" lvl="2" indent="-342900">
              <a:spcBef>
                <a:spcPts val="0"/>
              </a:spcBef>
              <a:buSzPts val="1000"/>
              <a:buFont typeface="Symbol" panose="05050102010706020507" pitchFamily="18" charset="2"/>
              <a:buChar char=""/>
              <a:tabLst>
                <a:tab pos="457200" algn="l"/>
              </a:tabLst>
            </a:pPr>
            <a:endParaRPr lang="en-US" sz="1800" kern="100" dirty="0">
              <a:solidFill>
                <a:srgbClr val="0000FF"/>
              </a:solidFill>
              <a:ea typeface="Calibri" panose="020F0502020204030204" pitchFamily="34" charset="0"/>
              <a:cs typeface="Times New Roman" panose="02020603050405020304" pitchFamily="18" charset="0"/>
            </a:endParaRPr>
          </a:p>
          <a:p>
            <a:pPr marL="800100" lvl="1" indent="-342900">
              <a:spcBef>
                <a:spcPts val="0"/>
              </a:spcBef>
              <a:buSzPts val="1000"/>
              <a:buFont typeface="Symbol" panose="05050102010706020507" pitchFamily="18" charset="2"/>
              <a:buChar char=""/>
              <a:tabLst>
                <a:tab pos="457200" algn="l"/>
              </a:tabLst>
            </a:pPr>
            <a:r>
              <a:rPr lang="en-US" sz="1900" u="sng" kern="100" dirty="0">
                <a:solidFill>
                  <a:srgbClr val="002F8E"/>
                </a:solidFill>
                <a:ea typeface="Calibri" panose="020F0502020204030204" pitchFamily="34" charset="0"/>
                <a:cs typeface="Times New Roman" panose="02020603050405020304" pitchFamily="18" charset="0"/>
                <a:hlinkClick r:id="rId5" tooltip="DFARS Subpart 219_71">
                  <a:extLst>
                    <a:ext uri="{A12FA001-AC4F-418D-AE19-62706E023703}">
                      <ahyp:hlinkClr xmlns:ahyp="http://schemas.microsoft.com/office/drawing/2018/hyperlinkcolor" val="tx"/>
                    </a:ext>
                  </a:extLst>
                </a:hlinkClick>
              </a:rPr>
              <a:t>DFARS Subpart 219_71</a:t>
            </a:r>
            <a:r>
              <a:rPr lang="en-US" sz="1900" u="sng" kern="100" dirty="0">
                <a:solidFill>
                  <a:srgbClr val="002F8E"/>
                </a:solidFill>
                <a:ea typeface="Calibri" panose="020F0502020204030204" pitchFamily="34" charset="0"/>
                <a:cs typeface="Times New Roman" panose="02020603050405020304" pitchFamily="18" charset="0"/>
              </a:rPr>
              <a:t>   </a:t>
            </a:r>
          </a:p>
          <a:p>
            <a:pPr marL="914400" lvl="2">
              <a:spcBef>
                <a:spcPts val="0"/>
              </a:spcBef>
              <a:buSzPts val="1000"/>
              <a:tabLst>
                <a:tab pos="457200" algn="l"/>
              </a:tabLst>
            </a:pPr>
            <a:r>
              <a:rPr lang="en-US" sz="1800" u="sng" kern="100" dirty="0">
                <a:solidFill>
                  <a:srgbClr val="0000FF"/>
                </a:solidFill>
                <a:ea typeface="Calibri" panose="020F0502020204030204" pitchFamily="34" charset="0"/>
                <a:cs typeface="Times New Roman" panose="02020603050405020304" pitchFamily="18" charset="0"/>
              </a:rPr>
              <a:t>(https://www.acq.osd.mil/dpap/dars/dfars/html/current/219_71.htm)</a:t>
            </a:r>
          </a:p>
          <a:p>
            <a:pPr marL="0">
              <a:spcBef>
                <a:spcPts val="0"/>
              </a:spcBef>
            </a:pPr>
            <a:endParaRPr lang="en-US" sz="1800" kern="100" dirty="0">
              <a:solidFill>
                <a:srgbClr val="000000"/>
              </a:solidFill>
              <a:ea typeface="Calibri" panose="020F0502020204030204" pitchFamily="34" charset="0"/>
              <a:cs typeface="Times New Roman" panose="02020603050405020304" pitchFamily="18" charset="0"/>
            </a:endParaRPr>
          </a:p>
          <a:p>
            <a:pPr marL="571500" lvl="1" indent="-342900">
              <a:spcBef>
                <a:spcPts val="0"/>
              </a:spcBef>
              <a:buFont typeface="Arial" panose="020B0604020202020204" pitchFamily="34" charset="0"/>
              <a:buChar char="•"/>
            </a:pPr>
            <a:r>
              <a:rPr lang="en-US" sz="1900" u="sng" kern="100" dirty="0">
                <a:solidFill>
                  <a:srgbClr val="002F8E"/>
                </a:solidFill>
                <a:ea typeface="Calibri" panose="020F0502020204030204" pitchFamily="34" charset="0"/>
                <a:cs typeface="Times New Roman" panose="02020603050405020304" pitchFamily="18" charset="0"/>
              </a:rPr>
              <a:t>DoD Mentor-Protégé Portal</a:t>
            </a:r>
          </a:p>
          <a:p>
            <a:pPr marL="800100" lvl="1" indent="-342900">
              <a:spcBef>
                <a:spcPts val="0"/>
              </a:spcBef>
              <a:buSzPts val="1000"/>
              <a:buFont typeface="Symbol" panose="05050102010706020507" pitchFamily="18" charset="2"/>
              <a:buChar char=""/>
              <a:tabLst>
                <a:tab pos="457200" algn="l"/>
              </a:tabLst>
            </a:pPr>
            <a:r>
              <a:rPr lang="en-US" sz="1800" u="sng" kern="100" dirty="0">
                <a:solidFill>
                  <a:srgbClr val="002F8E"/>
                </a:solidFill>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MPP Portal (osd.mil)</a:t>
            </a:r>
            <a:endParaRPr lang="en-US" sz="1800" u="sng" kern="100" dirty="0">
              <a:solidFill>
                <a:srgbClr val="002F8E"/>
              </a:solidFill>
              <a:ea typeface="Calibri" panose="020F0502020204030204" pitchFamily="34" charset="0"/>
              <a:cs typeface="Times New Roman" panose="02020603050405020304" pitchFamily="18" charset="0"/>
            </a:endParaRPr>
          </a:p>
          <a:p>
            <a:pPr marL="971550" lvl="2" indent="-285750">
              <a:spcBef>
                <a:spcPts val="0"/>
              </a:spcBef>
            </a:pPr>
            <a:r>
              <a:rPr lang="en-US" sz="1800" u="sng" kern="100" dirty="0">
                <a:solidFill>
                  <a:srgbClr val="0000FF"/>
                </a:solidFill>
                <a:ea typeface="Calibri" panose="020F0502020204030204" pitchFamily="34" charset="0"/>
                <a:cs typeface="Times New Roman" panose="02020603050405020304" pitchFamily="18" charset="0"/>
              </a:rPr>
              <a:t>(https://mpp.acq.osd.mil/mpp/#/)</a:t>
            </a:r>
            <a:r>
              <a:rPr lang="en-US" sz="1800" kern="100" dirty="0">
                <a:solidFill>
                  <a:srgbClr val="000000"/>
                </a:solidFill>
                <a:ea typeface="Calibri" panose="020F0502020204030204" pitchFamily="34" charset="0"/>
                <a:cs typeface="Times New Roman" panose="02020603050405020304" pitchFamily="18" charset="0"/>
              </a:rPr>
              <a:t> </a:t>
            </a:r>
          </a:p>
          <a:p>
            <a:pPr marL="0">
              <a:spcBef>
                <a:spcPts val="0"/>
              </a:spcBef>
            </a:pPr>
            <a:endParaRPr lang="en-US" sz="1800" kern="100" dirty="0">
              <a:solidFill>
                <a:srgbClr val="000000"/>
              </a:solidFill>
              <a:ea typeface="Calibri" panose="020F0502020204030204" pitchFamily="34" charset="0"/>
              <a:cs typeface="Times New Roman" panose="02020603050405020304" pitchFamily="18" charset="0"/>
            </a:endParaRPr>
          </a:p>
          <a:p>
            <a:pPr marL="571500" lvl="1" indent="-342900">
              <a:spcBef>
                <a:spcPts val="0"/>
              </a:spcBef>
              <a:buFont typeface="Arial" panose="020B0604020202020204" pitchFamily="34" charset="0"/>
              <a:buChar char="•"/>
            </a:pPr>
            <a:r>
              <a:rPr lang="en-US" sz="1900" u="sng" kern="100" dirty="0">
                <a:solidFill>
                  <a:srgbClr val="002F8E"/>
                </a:solidFill>
                <a:ea typeface="Calibri" panose="020F0502020204030204" pitchFamily="34" charset="0"/>
                <a:cs typeface="Times New Roman" panose="02020603050405020304" pitchFamily="18" charset="0"/>
              </a:rPr>
              <a:t>DLA Mentor-Protégé Program Details</a:t>
            </a:r>
          </a:p>
          <a:p>
            <a:pPr marL="800100" lvl="1" indent="-342900">
              <a:spcBef>
                <a:spcPts val="0"/>
              </a:spcBef>
              <a:buSzPts val="1000"/>
              <a:buFont typeface="Symbol" panose="05050102010706020507" pitchFamily="18" charset="2"/>
              <a:buChar char=""/>
              <a:tabLst>
                <a:tab pos="457200" algn="l"/>
              </a:tabLst>
            </a:pPr>
            <a:r>
              <a:rPr lang="en-US" sz="1800" u="sng" kern="100" dirty="0">
                <a:solidFill>
                  <a:srgbClr val="002F8E"/>
                </a:solidFill>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Small Business (dla.mil)</a:t>
            </a:r>
            <a:endParaRPr lang="en-US" sz="1800" u="sng" kern="100" dirty="0">
              <a:solidFill>
                <a:srgbClr val="002F8E"/>
              </a:solidFill>
              <a:ea typeface="Calibri" panose="020F0502020204030204" pitchFamily="34" charset="0"/>
              <a:cs typeface="Times New Roman" panose="02020603050405020304" pitchFamily="18" charset="0"/>
            </a:endParaRPr>
          </a:p>
          <a:p>
            <a:pPr marL="914400" lvl="2">
              <a:spcBef>
                <a:spcPts val="0"/>
              </a:spcBef>
            </a:pPr>
            <a:r>
              <a:rPr lang="en-US" sz="1800" u="sng" kern="100" dirty="0">
                <a:solidFill>
                  <a:srgbClr val="0000FF"/>
                </a:solidFill>
                <a:ea typeface="Calibri" panose="020F0502020204030204" pitchFamily="34" charset="0"/>
                <a:cs typeface="Times New Roman" panose="02020603050405020304" pitchFamily="18" charset="0"/>
              </a:rPr>
              <a:t>(https://dla.mil/Small-Business/)</a:t>
            </a:r>
            <a:endParaRPr lang="en-US" dirty="0">
              <a:solidFill>
                <a:schemeClr val="bg1"/>
              </a:solidFill>
              <a:latin typeface="Calibri" panose="020F0502020204030204"/>
              <a:ea typeface="ＭＳ Ｐゴシック" pitchFamily="1" charset="-128"/>
            </a:endParaRPr>
          </a:p>
        </p:txBody>
      </p:sp>
    </p:spTree>
    <p:extLst>
      <p:ext uri="{BB962C8B-B14F-4D97-AF65-F5344CB8AC3E}">
        <p14:creationId xmlns:p14="http://schemas.microsoft.com/office/powerpoint/2010/main" val="308099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DLA MPP Contact Information</a:t>
            </a:r>
          </a:p>
        </p:txBody>
      </p:sp>
      <p:sp>
        <p:nvSpPr>
          <p:cNvPr id="5" name="Content Placeholder 2">
            <a:extLst>
              <a:ext uri="{FF2B5EF4-FFF2-40B4-BE49-F238E27FC236}">
                <a16:creationId xmlns:a16="http://schemas.microsoft.com/office/drawing/2014/main" id="{C838B7C0-A2E0-F583-40FD-27D082CD4250}"/>
              </a:ext>
            </a:extLst>
          </p:cNvPr>
          <p:cNvSpPr txBox="1">
            <a:spLocks/>
          </p:cNvSpPr>
          <p:nvPr/>
        </p:nvSpPr>
        <p:spPr>
          <a:xfrm>
            <a:off x="978812" y="1803667"/>
            <a:ext cx="8229600" cy="4754880"/>
          </a:xfrm>
          <a:prstGeom prst="rect">
            <a:avLst/>
          </a:prstGeom>
        </p:spPr>
        <p:txBody>
          <a:bodyPr>
            <a:norm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defTabSz="914400" fontAlgn="base">
              <a:lnSpc>
                <a:spcPct val="100000"/>
              </a:lnSpc>
              <a:spcBef>
                <a:spcPct val="20000"/>
              </a:spcBef>
              <a:spcAft>
                <a:spcPct val="0"/>
              </a:spcAft>
              <a:buFont typeface="Arial" panose="020B0604020202020204" pitchFamily="34" charset="0"/>
              <a:buNone/>
              <a:defRPr/>
            </a:pPr>
            <a:r>
              <a:rPr lang="en-US" dirty="0">
                <a:ea typeface="ＭＳ Ｐゴシック" pitchFamily="1" charset="-128"/>
                <a:cs typeface="Calibri" panose="020F0502020204030204" pitchFamily="34" charset="0"/>
              </a:rPr>
              <a:t>DLA MPP Contact information: </a:t>
            </a:r>
          </a:p>
          <a:p>
            <a:pPr marL="0" indent="0" defTabSz="914400" fontAlgn="base">
              <a:lnSpc>
                <a:spcPct val="100000"/>
              </a:lnSpc>
              <a:spcBef>
                <a:spcPct val="20000"/>
              </a:spcBef>
              <a:spcAft>
                <a:spcPct val="0"/>
              </a:spcAft>
              <a:buFont typeface="Arial" panose="020B0604020202020204" pitchFamily="34" charset="0"/>
              <a:buNone/>
              <a:defRPr/>
            </a:pPr>
            <a:endParaRPr lang="en-US" dirty="0">
              <a:ea typeface="ＭＳ Ｐゴシック" pitchFamily="1" charset="-128"/>
              <a:cs typeface="Calibri" panose="020F0502020204030204" pitchFamily="34" charset="0"/>
            </a:endParaRPr>
          </a:p>
          <a:p>
            <a:pPr marL="457200" lvl="1" indent="0" algn="ctr" fontAlgn="base">
              <a:lnSpc>
                <a:spcPct val="100000"/>
              </a:lnSpc>
              <a:spcBef>
                <a:spcPct val="20000"/>
              </a:spcBef>
              <a:spcAft>
                <a:spcPct val="0"/>
              </a:spcAft>
              <a:buFont typeface="Courier New" panose="02070309020205020404" pitchFamily="49" charset="0"/>
              <a:buNone/>
              <a:defRPr/>
            </a:pPr>
            <a:r>
              <a:rPr lang="en-US" dirty="0">
                <a:ea typeface="ＭＳ Ｐゴシック" pitchFamily="1" charset="-128"/>
                <a:cs typeface="Calibri" panose="020F0502020204030204" pitchFamily="34" charset="0"/>
              </a:rPr>
              <a:t>Program Manager</a:t>
            </a:r>
          </a:p>
          <a:p>
            <a:pPr marL="457200" lvl="1" indent="0" algn="ctr" fontAlgn="base">
              <a:lnSpc>
                <a:spcPct val="100000"/>
              </a:lnSpc>
              <a:spcBef>
                <a:spcPct val="20000"/>
              </a:spcBef>
              <a:spcAft>
                <a:spcPct val="0"/>
              </a:spcAft>
              <a:buFont typeface="Courier New" panose="02070309020205020404" pitchFamily="49" charset="0"/>
              <a:buNone/>
              <a:defRPr/>
            </a:pPr>
            <a:r>
              <a:rPr lang="en-US" dirty="0">
                <a:ea typeface="ＭＳ Ｐゴシック" pitchFamily="1" charset="-128"/>
                <a:cs typeface="Calibri" panose="020F0502020204030204" pitchFamily="34" charset="0"/>
              </a:rPr>
              <a:t> Ms. Armenthia “Mint” Massey</a:t>
            </a:r>
          </a:p>
          <a:p>
            <a:pPr marL="914400" lvl="2" indent="0" algn="ctr" fontAlgn="base">
              <a:lnSpc>
                <a:spcPct val="100000"/>
              </a:lnSpc>
              <a:spcBef>
                <a:spcPct val="20000"/>
              </a:spcBef>
              <a:spcAft>
                <a:spcPct val="0"/>
              </a:spcAft>
              <a:buFont typeface="Wingdings" panose="05000000000000000000" pitchFamily="2" charset="2"/>
              <a:buNone/>
              <a:defRPr/>
            </a:pPr>
            <a:r>
              <a:rPr lang="en-US" sz="2400" dirty="0">
                <a:ea typeface="ＭＳ Ｐゴシック" pitchFamily="1" charset="-128"/>
                <a:cs typeface="Calibri" panose="020F0502020204030204" pitchFamily="34" charset="0"/>
              </a:rPr>
              <a:t>Email:  </a:t>
            </a:r>
            <a:r>
              <a:rPr lang="en-US" sz="2400" dirty="0">
                <a:ea typeface="ＭＳ Ｐゴシック" pitchFamily="1" charset="-128"/>
                <a:cs typeface="Calibri" panose="020F0502020204030204" pitchFamily="34" charset="0"/>
                <a:hlinkClick r:id="rId2"/>
              </a:rPr>
              <a:t>DLAMPP@dla.mil</a:t>
            </a:r>
            <a:endParaRPr lang="en-US" sz="2400" dirty="0">
              <a:ea typeface="ＭＳ Ｐゴシック" pitchFamily="1" charset="-128"/>
              <a:cs typeface="Calibri" panose="020F0502020204030204" pitchFamily="34" charset="0"/>
            </a:endParaRPr>
          </a:p>
          <a:p>
            <a:pPr lvl="2" fontAlgn="base">
              <a:lnSpc>
                <a:spcPct val="100000"/>
              </a:lnSpc>
              <a:spcBef>
                <a:spcPct val="20000"/>
              </a:spcBef>
              <a:spcAft>
                <a:spcPct val="0"/>
              </a:spcAft>
              <a:defRPr/>
            </a:pPr>
            <a:endParaRPr lang="en-US" sz="1900" dirty="0"/>
          </a:p>
          <a:p>
            <a:pPr marL="457200" lvl="1" indent="0" algn="ctr" fontAlgn="base">
              <a:lnSpc>
                <a:spcPct val="100000"/>
              </a:lnSpc>
              <a:spcBef>
                <a:spcPct val="20000"/>
              </a:spcBef>
              <a:spcAft>
                <a:spcPct val="0"/>
              </a:spcAft>
              <a:buNone/>
              <a:defRPr/>
            </a:pPr>
            <a:r>
              <a:rPr lang="en-US" dirty="0">
                <a:ea typeface="ＭＳ Ｐゴシック" pitchFamily="1" charset="-128"/>
                <a:cs typeface="Calibri" panose="020F0502020204030204" pitchFamily="34" charset="0"/>
              </a:rPr>
              <a:t>Contract Support</a:t>
            </a:r>
            <a:endParaRPr lang="en-US" sz="2267" dirty="0">
              <a:ea typeface="ＭＳ Ｐゴシック" pitchFamily="1" charset="-128"/>
              <a:cs typeface="Calibri" panose="020F0502020204030204" pitchFamily="34" charset="0"/>
            </a:endParaRPr>
          </a:p>
          <a:p>
            <a:pPr marL="457200" lvl="1" indent="0" algn="ctr" fontAlgn="base">
              <a:lnSpc>
                <a:spcPct val="100000"/>
              </a:lnSpc>
              <a:spcBef>
                <a:spcPct val="20000"/>
              </a:spcBef>
              <a:spcAft>
                <a:spcPct val="0"/>
              </a:spcAft>
              <a:buNone/>
              <a:defRPr/>
            </a:pPr>
            <a:r>
              <a:rPr lang="en-US" sz="2493" dirty="0">
                <a:ea typeface="ＭＳ Ｐゴシック" pitchFamily="1" charset="-128"/>
                <a:cs typeface="Calibri" panose="020F0502020204030204" pitchFamily="34" charset="0"/>
              </a:rPr>
              <a:t>Mr. Cameron Burton</a:t>
            </a:r>
          </a:p>
          <a:p>
            <a:pPr marL="457200" lvl="1" indent="0" algn="ctr" fontAlgn="base">
              <a:lnSpc>
                <a:spcPct val="100000"/>
              </a:lnSpc>
              <a:spcBef>
                <a:spcPct val="20000"/>
              </a:spcBef>
              <a:spcAft>
                <a:spcPct val="0"/>
              </a:spcAft>
              <a:buNone/>
              <a:defRPr/>
            </a:pPr>
            <a:r>
              <a:rPr lang="en-US" sz="2400" dirty="0"/>
              <a:t>Email:  </a:t>
            </a:r>
            <a:r>
              <a:rPr lang="en-US" sz="2400" dirty="0">
                <a:hlinkClick r:id="rId2"/>
              </a:rPr>
              <a:t>DLAMPP@dla.mil</a:t>
            </a:r>
            <a:r>
              <a:rPr lang="en-US" sz="2400" dirty="0"/>
              <a:t> </a:t>
            </a:r>
          </a:p>
        </p:txBody>
      </p:sp>
    </p:spTree>
    <p:extLst>
      <p:ext uri="{BB962C8B-B14F-4D97-AF65-F5344CB8AC3E}">
        <p14:creationId xmlns:p14="http://schemas.microsoft.com/office/powerpoint/2010/main" val="254913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62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811D36-F1A2-0CA0-58A6-EAFA876DD735}"/>
              </a:ext>
            </a:extLst>
          </p:cNvPr>
          <p:cNvSpPr>
            <a:spLocks noGrp="1"/>
          </p:cNvSpPr>
          <p:nvPr>
            <p:ph type="body" sz="quarter" idx="10"/>
          </p:nvPr>
        </p:nvSpPr>
        <p:spPr/>
        <p:txBody>
          <a:bodyPr/>
          <a:lstStyle/>
          <a:p>
            <a:r>
              <a:rPr lang="en-US" sz="1800" dirty="0"/>
              <a:t>Mentor-Protégé Program </a:t>
            </a:r>
          </a:p>
        </p:txBody>
      </p:sp>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sz="1900" dirty="0">
                <a:latin typeface="Raleway Black" pitchFamily="2" charset="0"/>
              </a:rPr>
              <a:t>Defense Logistics Agency Office Of Small Business Programs</a:t>
            </a:r>
          </a:p>
        </p:txBody>
      </p:sp>
      <p:grpSp>
        <p:nvGrpSpPr>
          <p:cNvPr id="2" name="Group 1">
            <a:extLst>
              <a:ext uri="{FF2B5EF4-FFF2-40B4-BE49-F238E27FC236}">
                <a16:creationId xmlns:a16="http://schemas.microsoft.com/office/drawing/2014/main" id="{2CA036C2-C847-19C0-6142-E17EC10B1CEC}"/>
              </a:ext>
            </a:extLst>
          </p:cNvPr>
          <p:cNvGrpSpPr/>
          <p:nvPr/>
        </p:nvGrpSpPr>
        <p:grpSpPr>
          <a:xfrm>
            <a:off x="351263" y="1552073"/>
            <a:ext cx="9907882" cy="5486850"/>
            <a:chOff x="0" y="1118814"/>
            <a:chExt cx="9196318" cy="5354321"/>
          </a:xfrm>
        </p:grpSpPr>
        <p:sp>
          <p:nvSpPr>
            <p:cNvPr id="3" name="Rectangle 2">
              <a:extLst>
                <a:ext uri="{FF2B5EF4-FFF2-40B4-BE49-F238E27FC236}">
                  <a16:creationId xmlns:a16="http://schemas.microsoft.com/office/drawing/2014/main" id="{1C047DC3-6B3E-6BF4-3B3B-2C6AE0E7CEDE}"/>
                </a:ext>
              </a:extLst>
            </p:cNvPr>
            <p:cNvSpPr/>
            <p:nvPr/>
          </p:nvSpPr>
          <p:spPr>
            <a:xfrm>
              <a:off x="0" y="1118815"/>
              <a:ext cx="9144000" cy="5354320"/>
            </a:xfrm>
            <a:prstGeom prst="rect">
              <a:avLst/>
            </a:prstGeom>
            <a:solidFill>
              <a:srgbClr val="E7E6E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err="1">
                <a:ln>
                  <a:noFill/>
                </a:ln>
                <a:solidFill>
                  <a:prstClr val="white"/>
                </a:solidFill>
                <a:effectLst/>
                <a:uLnTx/>
                <a:uFillTx/>
                <a:latin typeface="Calibri Light" panose="020F0302020204030204"/>
                <a:ea typeface="+mn-ea"/>
                <a:cs typeface="+mn-cs"/>
              </a:endParaRPr>
            </a:p>
          </p:txBody>
        </p:sp>
        <p:pic>
          <p:nvPicPr>
            <p:cNvPr id="6" name="Picture 5">
              <a:extLst>
                <a:ext uri="{FF2B5EF4-FFF2-40B4-BE49-F238E27FC236}">
                  <a16:creationId xmlns:a16="http://schemas.microsoft.com/office/drawing/2014/main" id="{F5A42FC5-CD0A-AE70-2BC6-80B901CF025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902771" y="1118814"/>
              <a:ext cx="6293547" cy="5354320"/>
            </a:xfrm>
            <a:prstGeom prst="rect">
              <a:avLst/>
            </a:prstGeom>
          </p:spPr>
        </p:pic>
        <p:sp>
          <p:nvSpPr>
            <p:cNvPr id="7" name="TextBox 6">
              <a:extLst>
                <a:ext uri="{FF2B5EF4-FFF2-40B4-BE49-F238E27FC236}">
                  <a16:creationId xmlns:a16="http://schemas.microsoft.com/office/drawing/2014/main" id="{C2009283-75E4-1666-F58A-B5B3A5684E05}"/>
                </a:ext>
              </a:extLst>
            </p:cNvPr>
            <p:cNvSpPr txBox="1"/>
            <p:nvPr/>
          </p:nvSpPr>
          <p:spPr>
            <a:xfrm>
              <a:off x="817429" y="2430080"/>
              <a:ext cx="1825098" cy="3477875"/>
            </a:xfrm>
            <a:prstGeom prst="rect">
              <a:avLst/>
            </a:prstGeom>
            <a:solidFill>
              <a:srgbClr val="4472C4">
                <a:lumMod val="50000"/>
              </a:srgb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E7E6E6"/>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E7E6E6"/>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E7E6E6"/>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E7E6E6"/>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7E6E6"/>
                  </a:solidFill>
                  <a:effectLst/>
                  <a:uLnTx/>
                  <a:uFillTx/>
                  <a:latin typeface="Calibri Light" panose="020F0302020204030204"/>
                  <a:ea typeface="+mn-ea"/>
                  <a:cs typeface="+mn-cs"/>
                </a:rPr>
                <a:t>MENTOR PROTÉGÉ PROGRAM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44546A">
                    <a:lumMod val="40000"/>
                    <a:lumOff val="60000"/>
                  </a:srgbClr>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4546A">
                      <a:lumMod val="40000"/>
                      <a:lumOff val="60000"/>
                    </a:srgbClr>
                  </a:solidFill>
                  <a:effectLst/>
                  <a:uLnTx/>
                  <a:uFillTx/>
                  <a:latin typeface="Calibri Light" panose="020F0302020204030204"/>
                  <a:ea typeface="+mn-ea"/>
                  <a:cs typeface="+mn-cs"/>
                </a:rPr>
                <a:t>Defense Logistics Agency</a:t>
              </a:r>
              <a:endParaRPr kumimoji="0" lang="en-US" sz="1100" b="0" i="0" u="none" strike="noStrike" kern="0" cap="none" spc="0" normalizeH="0" baseline="0" noProof="0" dirty="0">
                <a:ln>
                  <a:noFill/>
                </a:ln>
                <a:solidFill>
                  <a:srgbClr val="F6FAFD"/>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6FAFD"/>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6FAFD"/>
                  </a:solidFill>
                  <a:effectLst/>
                  <a:uLnTx/>
                  <a:uFillTx/>
                  <a:latin typeface="Calibri Light"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F6FAFD"/>
                  </a:solidFill>
                  <a:effectLst/>
                  <a:uLnTx/>
                  <a:uFillTx/>
                  <a:latin typeface="Calibri Light" panose="020F0302020204030204"/>
                  <a:ea typeface="+mn-ea"/>
                  <a:cs typeface="+mn-cs"/>
                </a:rPr>
                <a:t>       (10 USC 4902)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6FAFD"/>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E7E6E6"/>
                  </a:solidFill>
                  <a:effectLst/>
                  <a:uLnTx/>
                  <a:uFillTx/>
                  <a:latin typeface="Calibri" panose="020F0502020204030204"/>
                  <a:ea typeface="+mn-ea"/>
                  <a:cs typeface="+mn-cs"/>
                </a:rPr>
                <a:t>https://www.dla.mil/Small-Business/Vendor-Opportunities/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E7E6E6"/>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F6FAFD"/>
                </a:solidFill>
                <a:effectLst/>
                <a:uLnTx/>
                <a:uFillTx/>
                <a:latin typeface="Calibri Light" panose="020F0302020204030204"/>
                <a:ea typeface="+mn-ea"/>
                <a:cs typeface="+mn-cs"/>
              </a:endParaRPr>
            </a:p>
          </p:txBody>
        </p:sp>
        <p:cxnSp>
          <p:nvCxnSpPr>
            <p:cNvPr id="8" name="Straight Connector 7">
              <a:extLst>
                <a:ext uri="{FF2B5EF4-FFF2-40B4-BE49-F238E27FC236}">
                  <a16:creationId xmlns:a16="http://schemas.microsoft.com/office/drawing/2014/main" id="{91B6A887-EFE2-F404-0A6A-E61A17AA5B4A}"/>
                </a:ext>
              </a:extLst>
            </p:cNvPr>
            <p:cNvCxnSpPr>
              <a:cxnSpLocks/>
            </p:cNvCxnSpPr>
            <p:nvPr/>
          </p:nvCxnSpPr>
          <p:spPr>
            <a:xfrm>
              <a:off x="904113" y="3994727"/>
              <a:ext cx="1591176" cy="0"/>
            </a:xfrm>
            <a:prstGeom prst="line">
              <a:avLst/>
            </a:prstGeom>
            <a:noFill/>
            <a:ln w="6350" cap="flat" cmpd="sng" algn="ctr">
              <a:solidFill>
                <a:srgbClr val="FF0000"/>
              </a:solidFill>
              <a:prstDash val="solid"/>
              <a:miter lim="800000"/>
            </a:ln>
            <a:effectLst/>
          </p:spPr>
        </p:cxnSp>
        <p:sp>
          <p:nvSpPr>
            <p:cNvPr id="9" name="Oval 8">
              <a:extLst>
                <a:ext uri="{FF2B5EF4-FFF2-40B4-BE49-F238E27FC236}">
                  <a16:creationId xmlns:a16="http://schemas.microsoft.com/office/drawing/2014/main" id="{E2E8B366-D34D-3CFB-4519-591D9D81F52E}"/>
                </a:ext>
              </a:extLst>
            </p:cNvPr>
            <p:cNvSpPr/>
            <p:nvPr/>
          </p:nvSpPr>
          <p:spPr>
            <a:xfrm>
              <a:off x="801858" y="1349242"/>
              <a:ext cx="1856239" cy="1871893"/>
            </a:xfrm>
            <a:prstGeom prst="ellipse">
              <a:avLst/>
            </a:prstGeom>
            <a:solidFill>
              <a:srgbClr val="4472C4">
                <a:lumMod val="20000"/>
                <a:lumOff val="80000"/>
              </a:srgbClr>
            </a:solidFill>
            <a:ln w="1270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err="1">
                <a:ln>
                  <a:noFill/>
                </a:ln>
                <a:solidFill>
                  <a:prstClr val="white"/>
                </a:solidFill>
                <a:effectLst/>
                <a:uLnTx/>
                <a:uFillTx/>
                <a:latin typeface="Calibri Light" panose="020F0302020204030204"/>
                <a:ea typeface="+mn-ea"/>
                <a:cs typeface="+mn-cs"/>
              </a:endParaRPr>
            </a:p>
          </p:txBody>
        </p:sp>
        <p:pic>
          <p:nvPicPr>
            <p:cNvPr id="10" name="Picture 9">
              <a:extLst>
                <a:ext uri="{FF2B5EF4-FFF2-40B4-BE49-F238E27FC236}">
                  <a16:creationId xmlns:a16="http://schemas.microsoft.com/office/drawing/2014/main" id="{182A975A-72E3-8318-0A71-30E717E4AF9C}"/>
                </a:ext>
              </a:extLst>
            </p:cNvPr>
            <p:cNvPicPr>
              <a:picLocks noChangeAspect="1"/>
            </p:cNvPicPr>
            <p:nvPr/>
          </p:nvPicPr>
          <p:blipFill>
            <a:blip r:embed="rId3"/>
            <a:stretch>
              <a:fillRect/>
            </a:stretch>
          </p:blipFill>
          <p:spPr>
            <a:xfrm>
              <a:off x="1143234" y="1532416"/>
              <a:ext cx="1204436" cy="1505545"/>
            </a:xfrm>
            <a:prstGeom prst="rect">
              <a:avLst/>
            </a:prstGeom>
          </p:spPr>
        </p:pic>
      </p:grpSp>
      <p:sp>
        <p:nvSpPr>
          <p:cNvPr id="12" name="Rectangle 11">
            <a:extLst>
              <a:ext uri="{FF2B5EF4-FFF2-40B4-BE49-F238E27FC236}">
                <a16:creationId xmlns:a16="http://schemas.microsoft.com/office/drawing/2014/main" id="{BF37F933-2A4D-0C3D-FCB2-52B8EDA01A49}"/>
              </a:ext>
            </a:extLst>
          </p:cNvPr>
          <p:cNvSpPr/>
          <p:nvPr/>
        </p:nvSpPr>
        <p:spPr>
          <a:xfrm>
            <a:off x="4951918" y="4008360"/>
            <a:ext cx="1716066" cy="13388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To strengthen and modernize the defense industrial base by connecting businesses new to government contracting with more experienced government contractors to provide broader and deeper capabilities to the military supply chain.</a:t>
            </a:r>
          </a:p>
        </p:txBody>
      </p:sp>
    </p:spTree>
    <p:extLst>
      <p:ext uri="{BB962C8B-B14F-4D97-AF65-F5344CB8AC3E}">
        <p14:creationId xmlns:p14="http://schemas.microsoft.com/office/powerpoint/2010/main" val="3219681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357AE0-3E5F-2FC1-998B-A994F14CE677}"/>
              </a:ext>
            </a:extLst>
          </p:cNvPr>
          <p:cNvSpPr>
            <a:spLocks noGrp="1"/>
          </p:cNvSpPr>
          <p:nvPr>
            <p:ph type="title"/>
          </p:nvPr>
        </p:nvSpPr>
        <p:spPr/>
        <p:txBody>
          <a:bodyPr/>
          <a:lstStyle/>
          <a:p>
            <a:r>
              <a:rPr lang="en-US" dirty="0"/>
              <a:t>MPP Benefits</a:t>
            </a:r>
          </a:p>
        </p:txBody>
      </p:sp>
      <p:sp>
        <p:nvSpPr>
          <p:cNvPr id="4" name="Slide Number Placeholder 3">
            <a:extLst>
              <a:ext uri="{FF2B5EF4-FFF2-40B4-BE49-F238E27FC236}">
                <a16:creationId xmlns:a16="http://schemas.microsoft.com/office/drawing/2014/main" id="{F8B070E8-F170-3021-7BEF-7657A304393B}"/>
              </a:ext>
            </a:extLst>
          </p:cNvPr>
          <p:cNvSpPr>
            <a:spLocks noGrp="1"/>
          </p:cNvSpPr>
          <p:nvPr>
            <p:ph type="sldNum" sz="quarter" idx="4"/>
          </p:nvPr>
        </p:nvSpPr>
        <p:spPr/>
        <p:txBody>
          <a:bodyPr/>
          <a:lstStyle/>
          <a:p>
            <a:fld id="{165700FE-BCEC-4E84-BA78-D55E132666CC}" type="slidenum">
              <a:rPr lang="en-US" sz="1000" smtClean="0"/>
              <a:pPr/>
              <a:t>3</a:t>
            </a:fld>
            <a:r>
              <a:rPr lang="en-US"/>
              <a:t> of xx</a:t>
            </a:r>
          </a:p>
        </p:txBody>
      </p:sp>
      <p:sp>
        <p:nvSpPr>
          <p:cNvPr id="5" name="Content Placeholder 31">
            <a:extLst>
              <a:ext uri="{FF2B5EF4-FFF2-40B4-BE49-F238E27FC236}">
                <a16:creationId xmlns:a16="http://schemas.microsoft.com/office/drawing/2014/main" id="{8D228111-8A5F-183B-5238-6353C33D1DD7}"/>
              </a:ext>
            </a:extLst>
          </p:cNvPr>
          <p:cNvSpPr txBox="1">
            <a:spLocks/>
          </p:cNvSpPr>
          <p:nvPr/>
        </p:nvSpPr>
        <p:spPr>
          <a:xfrm>
            <a:off x="349011" y="1611833"/>
            <a:ext cx="2533085" cy="5180076"/>
          </a:xfrm>
          <a:prstGeom prst="rect">
            <a:avLst/>
          </a:prstGeom>
          <a:noFill/>
        </p:spPr>
        <p:txBody>
          <a:bodyPr>
            <a:normAutofit lnSpcReduction="10000"/>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defTabSz="914400">
              <a:lnSpc>
                <a:spcPct val="100000"/>
              </a:lnSpc>
              <a:spcBef>
                <a:spcPts val="0"/>
              </a:spcBef>
              <a:buFontTx/>
              <a:buNone/>
              <a:defRPr/>
            </a:pPr>
            <a:r>
              <a:rPr lang="en-US" sz="2000" b="1" dirty="0"/>
              <a:t>Mentor Benefits:</a:t>
            </a:r>
          </a:p>
          <a:p>
            <a:pPr defTabSz="914400">
              <a:lnSpc>
                <a:spcPct val="100000"/>
              </a:lnSpc>
              <a:spcBef>
                <a:spcPts val="0"/>
              </a:spcBef>
              <a:spcAft>
                <a:spcPts val="600"/>
              </a:spcAft>
              <a:defRPr/>
            </a:pPr>
            <a:r>
              <a:rPr lang="en-US" sz="1400" dirty="0"/>
              <a:t>Develop business relationships with businesses capable of and/or new to government contracting</a:t>
            </a:r>
          </a:p>
          <a:p>
            <a:pPr defTabSz="914400">
              <a:lnSpc>
                <a:spcPct val="100000"/>
              </a:lnSpc>
              <a:spcBef>
                <a:spcPts val="0"/>
              </a:spcBef>
              <a:spcAft>
                <a:spcPts val="600"/>
              </a:spcAft>
              <a:defRPr/>
            </a:pPr>
            <a:r>
              <a:rPr lang="en-US" sz="1400" dirty="0"/>
              <a:t>Develop a high-quality subcontracting pool</a:t>
            </a:r>
          </a:p>
          <a:p>
            <a:pPr defTabSz="914400">
              <a:lnSpc>
                <a:spcPct val="100000"/>
              </a:lnSpc>
              <a:spcBef>
                <a:spcPts val="0"/>
              </a:spcBef>
              <a:spcAft>
                <a:spcPts val="600"/>
              </a:spcAft>
              <a:defRPr/>
            </a:pPr>
            <a:r>
              <a:rPr lang="en-US" sz="1400" dirty="0"/>
              <a:t>Enhance the technical capability of the protégé </a:t>
            </a:r>
          </a:p>
          <a:p>
            <a:pPr defTabSz="914400">
              <a:lnSpc>
                <a:spcPct val="100000"/>
              </a:lnSpc>
              <a:spcBef>
                <a:spcPts val="0"/>
              </a:spcBef>
              <a:spcAft>
                <a:spcPts val="600"/>
              </a:spcAft>
              <a:defRPr/>
            </a:pPr>
            <a:r>
              <a:rPr lang="en-US" sz="1400" dirty="0"/>
              <a:t>Pursue new market opportunities as part of a team</a:t>
            </a:r>
          </a:p>
          <a:p>
            <a:pPr defTabSz="914400">
              <a:lnSpc>
                <a:spcPct val="100000"/>
              </a:lnSpc>
              <a:spcBef>
                <a:spcPts val="0"/>
              </a:spcBef>
              <a:spcAft>
                <a:spcPts val="600"/>
              </a:spcAft>
              <a:defRPr/>
            </a:pPr>
            <a:r>
              <a:rPr lang="en-US" sz="1400" dirty="0"/>
              <a:t>Issue subcontracts to their Protégé on a non-competitive basis</a:t>
            </a:r>
          </a:p>
          <a:p>
            <a:pPr defTabSz="914400">
              <a:lnSpc>
                <a:spcPct val="100000"/>
              </a:lnSpc>
              <a:spcBef>
                <a:spcPts val="0"/>
              </a:spcBef>
              <a:spcAft>
                <a:spcPts val="600"/>
              </a:spcAft>
              <a:defRPr/>
            </a:pPr>
            <a:r>
              <a:rPr lang="en-US" sz="1400" dirty="0"/>
              <a:t>Gain a source selection past performance evaluation factor</a:t>
            </a:r>
          </a:p>
          <a:p>
            <a:pPr defTabSz="914400">
              <a:lnSpc>
                <a:spcPct val="100000"/>
              </a:lnSpc>
              <a:spcBef>
                <a:spcPts val="0"/>
              </a:spcBef>
              <a:spcAft>
                <a:spcPts val="600"/>
              </a:spcAft>
              <a:defRPr/>
            </a:pPr>
            <a:r>
              <a:rPr lang="en-US" sz="1400" dirty="0"/>
              <a:t>Receive cost reimbursement or subcontracting credit</a:t>
            </a:r>
          </a:p>
          <a:p>
            <a:endParaRPr lang="en-US" dirty="0"/>
          </a:p>
        </p:txBody>
      </p:sp>
      <p:sp>
        <p:nvSpPr>
          <p:cNvPr id="6" name="Content Placeholder 32">
            <a:extLst>
              <a:ext uri="{FF2B5EF4-FFF2-40B4-BE49-F238E27FC236}">
                <a16:creationId xmlns:a16="http://schemas.microsoft.com/office/drawing/2014/main" id="{AB7416F9-D2F9-261A-7B50-55C000AB1D99}"/>
              </a:ext>
            </a:extLst>
          </p:cNvPr>
          <p:cNvSpPr txBox="1">
            <a:spLocks/>
          </p:cNvSpPr>
          <p:nvPr/>
        </p:nvSpPr>
        <p:spPr>
          <a:xfrm>
            <a:off x="3160584" y="1636077"/>
            <a:ext cx="3081774" cy="5221224"/>
          </a:xfrm>
          <a:prstGeom prst="rect">
            <a:avLst/>
          </a:prstGeom>
          <a:noFill/>
        </p:spPr>
        <p:txBody>
          <a:bodyPr>
            <a:normAutofit fontScale="55000" lnSpcReduction="20000"/>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defRPr/>
            </a:pPr>
            <a:r>
              <a:rPr lang="en-US" sz="4200" b="1" dirty="0"/>
              <a:t>Protégé Benefits:</a:t>
            </a:r>
          </a:p>
          <a:p>
            <a:pPr>
              <a:lnSpc>
                <a:spcPct val="120000"/>
              </a:lnSpc>
              <a:spcBef>
                <a:spcPts val="0"/>
              </a:spcBef>
              <a:spcAft>
                <a:spcPts val="600"/>
              </a:spcAft>
              <a:defRPr/>
            </a:pPr>
            <a:r>
              <a:rPr lang="en-US" dirty="0"/>
              <a:t>Technology transfer</a:t>
            </a:r>
          </a:p>
          <a:p>
            <a:pPr>
              <a:lnSpc>
                <a:spcPct val="120000"/>
              </a:lnSpc>
              <a:spcBef>
                <a:spcPts val="0"/>
              </a:spcBef>
              <a:spcAft>
                <a:spcPts val="600"/>
              </a:spcAft>
              <a:defRPr/>
            </a:pPr>
            <a:r>
              <a:rPr lang="en-US" dirty="0"/>
              <a:t>Engineering and technical training</a:t>
            </a:r>
          </a:p>
          <a:p>
            <a:pPr>
              <a:lnSpc>
                <a:spcPct val="120000"/>
              </a:lnSpc>
              <a:spcBef>
                <a:spcPts val="0"/>
              </a:spcBef>
              <a:spcAft>
                <a:spcPts val="600"/>
              </a:spcAft>
              <a:defRPr/>
            </a:pPr>
            <a:r>
              <a:rPr lang="en-US" dirty="0"/>
              <a:t>Business infrastructure enhancement</a:t>
            </a:r>
          </a:p>
          <a:p>
            <a:pPr>
              <a:lnSpc>
                <a:spcPct val="120000"/>
              </a:lnSpc>
              <a:spcBef>
                <a:spcPts val="0"/>
              </a:spcBef>
              <a:spcAft>
                <a:spcPts val="600"/>
              </a:spcAft>
              <a:defRPr/>
            </a:pPr>
            <a:r>
              <a:rPr lang="en-US" dirty="0"/>
              <a:t>Develop business relationship with a Prime Contractor</a:t>
            </a:r>
          </a:p>
          <a:p>
            <a:pPr>
              <a:lnSpc>
                <a:spcPct val="120000"/>
              </a:lnSpc>
              <a:spcBef>
                <a:spcPts val="0"/>
              </a:spcBef>
              <a:spcAft>
                <a:spcPts val="600"/>
              </a:spcAft>
              <a:defRPr/>
            </a:pPr>
            <a:r>
              <a:rPr lang="en-US" dirty="0"/>
              <a:t>Expand subcontracting opportunities</a:t>
            </a:r>
          </a:p>
          <a:p>
            <a:pPr>
              <a:lnSpc>
                <a:spcPct val="120000"/>
              </a:lnSpc>
              <a:spcBef>
                <a:spcPts val="0"/>
              </a:spcBef>
              <a:spcAft>
                <a:spcPts val="600"/>
              </a:spcAft>
              <a:defRPr/>
            </a:pPr>
            <a:r>
              <a:rPr lang="en-US" dirty="0"/>
              <a:t>Business development and planning training</a:t>
            </a:r>
          </a:p>
          <a:p>
            <a:pPr>
              <a:lnSpc>
                <a:spcPct val="120000"/>
              </a:lnSpc>
              <a:spcBef>
                <a:spcPts val="0"/>
              </a:spcBef>
              <a:spcAft>
                <a:spcPts val="600"/>
              </a:spcAft>
              <a:defRPr/>
            </a:pPr>
            <a:r>
              <a:rPr lang="en-US" dirty="0"/>
              <a:t>Leverage technical expertise of the Mentor to bid on small business set-aside contracts</a:t>
            </a:r>
          </a:p>
          <a:p>
            <a:pPr>
              <a:lnSpc>
                <a:spcPct val="120000"/>
              </a:lnSpc>
              <a:spcBef>
                <a:spcPts val="0"/>
              </a:spcBef>
              <a:spcAft>
                <a:spcPts val="600"/>
              </a:spcAft>
              <a:defRPr/>
            </a:pPr>
            <a:r>
              <a:rPr lang="en-US" dirty="0"/>
              <a:t>Improve competitive advantage</a:t>
            </a:r>
          </a:p>
          <a:p>
            <a:pPr marL="0" indent="0" defTabSz="914400">
              <a:lnSpc>
                <a:spcPct val="100000"/>
              </a:lnSpc>
              <a:spcBef>
                <a:spcPts val="0"/>
              </a:spcBef>
              <a:buFontTx/>
              <a:buNone/>
              <a:defRPr/>
            </a:pPr>
            <a:endParaRPr lang="en-US" sz="3500" dirty="0">
              <a:latin typeface="Calibri" panose="020F0502020204030204"/>
            </a:endParaRPr>
          </a:p>
          <a:p>
            <a:endParaRPr lang="en-US" dirty="0"/>
          </a:p>
        </p:txBody>
      </p:sp>
      <p:sp>
        <p:nvSpPr>
          <p:cNvPr id="7" name="Content Placeholder 31">
            <a:extLst>
              <a:ext uri="{FF2B5EF4-FFF2-40B4-BE49-F238E27FC236}">
                <a16:creationId xmlns:a16="http://schemas.microsoft.com/office/drawing/2014/main" id="{35C81B7E-6D4A-6E37-A5D6-FA1193F75F4D}"/>
              </a:ext>
            </a:extLst>
          </p:cNvPr>
          <p:cNvSpPr txBox="1">
            <a:spLocks/>
          </p:cNvSpPr>
          <p:nvPr/>
        </p:nvSpPr>
        <p:spPr>
          <a:xfrm>
            <a:off x="6637224" y="1611833"/>
            <a:ext cx="2875396" cy="518007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b="1" dirty="0"/>
              <a:t>DoD/DLA Benefits:</a:t>
            </a:r>
          </a:p>
          <a:p>
            <a:pPr>
              <a:lnSpc>
                <a:spcPct val="100000"/>
              </a:lnSpc>
              <a:spcBef>
                <a:spcPts val="0"/>
              </a:spcBef>
              <a:spcAft>
                <a:spcPts val="600"/>
              </a:spcAft>
              <a:defRPr/>
            </a:pPr>
            <a:r>
              <a:rPr lang="en-US" sz="1400" dirty="0"/>
              <a:t>Supports the warfighter</a:t>
            </a:r>
          </a:p>
          <a:p>
            <a:pPr>
              <a:lnSpc>
                <a:spcPct val="100000"/>
              </a:lnSpc>
              <a:spcBef>
                <a:spcPts val="0"/>
              </a:spcBef>
              <a:spcAft>
                <a:spcPts val="600"/>
              </a:spcAft>
              <a:defRPr/>
            </a:pPr>
            <a:r>
              <a:rPr lang="en-US" sz="1400" dirty="0"/>
              <a:t>Reduce backorders</a:t>
            </a:r>
          </a:p>
          <a:p>
            <a:pPr>
              <a:lnSpc>
                <a:spcPct val="100000"/>
              </a:lnSpc>
              <a:spcBef>
                <a:spcPts val="0"/>
              </a:spcBef>
              <a:spcAft>
                <a:spcPts val="600"/>
              </a:spcAft>
              <a:defRPr/>
            </a:pPr>
            <a:r>
              <a:rPr lang="en-US" sz="1400" dirty="0"/>
              <a:t>Combat obsolescence</a:t>
            </a:r>
          </a:p>
          <a:p>
            <a:pPr>
              <a:lnSpc>
                <a:spcPct val="100000"/>
              </a:lnSpc>
              <a:spcBef>
                <a:spcPts val="0"/>
              </a:spcBef>
              <a:spcAft>
                <a:spcPts val="600"/>
              </a:spcAft>
              <a:defRPr/>
            </a:pPr>
            <a:r>
              <a:rPr lang="en-US" sz="1400" dirty="0"/>
              <a:t>Increase readiness levels</a:t>
            </a:r>
          </a:p>
          <a:p>
            <a:pPr>
              <a:lnSpc>
                <a:spcPct val="100000"/>
              </a:lnSpc>
              <a:spcBef>
                <a:spcPts val="0"/>
              </a:spcBef>
              <a:spcAft>
                <a:spcPts val="600"/>
              </a:spcAft>
              <a:defRPr/>
            </a:pPr>
            <a:r>
              <a:rPr lang="en-US" sz="1400" dirty="0"/>
              <a:t>Brings innovative tech into established Acquisition Programs</a:t>
            </a:r>
          </a:p>
          <a:p>
            <a:pPr>
              <a:lnSpc>
                <a:spcPct val="100000"/>
              </a:lnSpc>
              <a:spcBef>
                <a:spcPts val="0"/>
              </a:spcBef>
              <a:spcAft>
                <a:spcPts val="600"/>
              </a:spcAft>
              <a:defRPr/>
            </a:pPr>
            <a:r>
              <a:rPr lang="en-US" sz="1400" dirty="0"/>
              <a:t>Increase the Defense Industrial Base (DIB)</a:t>
            </a:r>
          </a:p>
          <a:p>
            <a:pPr>
              <a:lnSpc>
                <a:spcPct val="100000"/>
              </a:lnSpc>
              <a:spcBef>
                <a:spcPts val="0"/>
              </a:spcBef>
              <a:spcAft>
                <a:spcPts val="600"/>
              </a:spcAft>
              <a:defRPr/>
            </a:pPr>
            <a:r>
              <a:rPr lang="en-US" sz="1400" dirty="0"/>
              <a:t>Ensures capacity &amp; capability to support prime and subcontracting requirements</a:t>
            </a:r>
          </a:p>
          <a:p>
            <a:pPr>
              <a:lnSpc>
                <a:spcPct val="100000"/>
              </a:lnSpc>
              <a:spcBef>
                <a:spcPts val="0"/>
              </a:spcBef>
              <a:spcAft>
                <a:spcPts val="600"/>
              </a:spcAft>
              <a:defRPr/>
            </a:pPr>
            <a:r>
              <a:rPr lang="en-US" sz="1400" dirty="0"/>
              <a:t>Fosters the establishment of long-term business relationships which benefit DoD, DLA, and the DIB</a:t>
            </a:r>
          </a:p>
          <a:p>
            <a:pPr marL="285750" indent="-285750">
              <a:lnSpc>
                <a:spcPct val="100000"/>
              </a:lnSpc>
              <a:spcBef>
                <a:spcPts val="0"/>
              </a:spcBef>
              <a:spcAft>
                <a:spcPts val="600"/>
              </a:spcAft>
              <a:buFont typeface="Wingdings" panose="05000000000000000000" pitchFamily="2" charset="2"/>
              <a:buChar char="Ø"/>
              <a:defRPr/>
            </a:pPr>
            <a:endParaRPr lang="en-US" sz="1500" dirty="0">
              <a:latin typeface="Calibri" panose="020F0502020204030204"/>
            </a:endParaRPr>
          </a:p>
          <a:p>
            <a:endParaRPr lang="en-US" dirty="0"/>
          </a:p>
        </p:txBody>
      </p:sp>
    </p:spTree>
    <p:extLst>
      <p:ext uri="{BB962C8B-B14F-4D97-AF65-F5344CB8AC3E}">
        <p14:creationId xmlns:p14="http://schemas.microsoft.com/office/powerpoint/2010/main" val="1636017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Who Can Participate?</a:t>
            </a:r>
          </a:p>
        </p:txBody>
      </p:sp>
      <p:sp>
        <p:nvSpPr>
          <p:cNvPr id="2" name="Content Placeholder 6">
            <a:extLst>
              <a:ext uri="{FF2B5EF4-FFF2-40B4-BE49-F238E27FC236}">
                <a16:creationId xmlns:a16="http://schemas.microsoft.com/office/drawing/2014/main" id="{7AF0AA0D-F7B2-BB43-6B13-87ECB3F4AD01}"/>
              </a:ext>
            </a:extLst>
          </p:cNvPr>
          <p:cNvSpPr txBox="1">
            <a:spLocks/>
          </p:cNvSpPr>
          <p:nvPr/>
        </p:nvSpPr>
        <p:spPr>
          <a:xfrm>
            <a:off x="263651" y="1633857"/>
            <a:ext cx="4153330" cy="5863656"/>
          </a:xfrm>
          <a:prstGeom prst="rect">
            <a:avLst/>
          </a:prstGeom>
          <a:noFill/>
          <a:ln w="28575">
            <a:noFill/>
          </a:ln>
        </p:spPr>
        <p:txBody>
          <a:bodyPr wrap="square" rtlCol="0">
            <a:sp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defTabSz="914400">
              <a:lnSpc>
                <a:spcPct val="100000"/>
              </a:lnSpc>
              <a:spcBef>
                <a:spcPts val="0"/>
              </a:spcBef>
              <a:buFontTx/>
              <a:buNone/>
              <a:defRPr/>
            </a:pPr>
            <a:r>
              <a:rPr lang="en-US" sz="1400" b="1" dirty="0"/>
              <a:t>Mentor requirements include:</a:t>
            </a:r>
          </a:p>
          <a:p>
            <a:pPr marL="285750" indent="-285750" defTabSz="914400">
              <a:lnSpc>
                <a:spcPct val="100000"/>
              </a:lnSpc>
              <a:spcBef>
                <a:spcPts val="0"/>
              </a:spcBef>
              <a:buFont typeface="Wingdings" panose="05000000000000000000" pitchFamily="2" charset="2"/>
              <a:buChar char="Ø"/>
              <a:defRPr/>
            </a:pPr>
            <a:endParaRPr lang="en-US" sz="1100" dirty="0"/>
          </a:p>
          <a:p>
            <a:pPr defTabSz="914400">
              <a:lnSpc>
                <a:spcPct val="100000"/>
              </a:lnSpc>
              <a:spcBef>
                <a:spcPts val="0"/>
              </a:spcBef>
              <a:defRPr/>
            </a:pPr>
            <a:r>
              <a:rPr lang="en-US" sz="1100" dirty="0"/>
              <a:t>Must be an approved DoD Mentor via the application process</a:t>
            </a:r>
          </a:p>
          <a:p>
            <a:pPr defTabSz="914400">
              <a:lnSpc>
                <a:spcPct val="100000"/>
              </a:lnSpc>
              <a:spcBef>
                <a:spcPts val="0"/>
              </a:spcBef>
              <a:defRPr/>
            </a:pPr>
            <a:r>
              <a:rPr lang="en-US" sz="1100" dirty="0"/>
              <a:t>Be eligible for the award of Federal contracts;</a:t>
            </a:r>
          </a:p>
          <a:p>
            <a:pPr marL="285750" lvl="1" indent="-285750">
              <a:lnSpc>
                <a:spcPct val="100000"/>
              </a:lnSpc>
              <a:spcBef>
                <a:spcPts val="0"/>
              </a:spcBef>
              <a:buFont typeface="Arial" panose="020B0604020202020204" pitchFamily="34" charset="0"/>
              <a:buChar char="•"/>
              <a:defRPr/>
            </a:pPr>
            <a:r>
              <a:rPr lang="en-US" sz="1100" dirty="0"/>
              <a:t>Must Demonstrate:</a:t>
            </a:r>
          </a:p>
          <a:p>
            <a:pPr marL="742950" lvl="2" indent="-285750">
              <a:lnSpc>
                <a:spcPct val="100000"/>
              </a:lnSpc>
              <a:spcBef>
                <a:spcPts val="0"/>
              </a:spcBef>
              <a:defRPr/>
            </a:pPr>
            <a:r>
              <a:rPr lang="en-US" sz="1100" dirty="0"/>
              <a:t>Is qualified to provide assistance that will contribute to the purpose of the program;</a:t>
            </a:r>
          </a:p>
          <a:p>
            <a:pPr marL="742950" lvl="2" indent="-285750">
              <a:lnSpc>
                <a:spcPct val="100000"/>
              </a:lnSpc>
              <a:spcBef>
                <a:spcPts val="0"/>
              </a:spcBef>
              <a:defRPr/>
            </a:pPr>
            <a:r>
              <a:rPr lang="en-US" sz="1100" dirty="0"/>
              <a:t>Is of good financial health and character; </a:t>
            </a:r>
          </a:p>
          <a:p>
            <a:pPr marL="742950" lvl="2" indent="-285750">
              <a:lnSpc>
                <a:spcPct val="100000"/>
              </a:lnSpc>
              <a:spcBef>
                <a:spcPts val="0"/>
              </a:spcBef>
              <a:defRPr/>
            </a:pPr>
            <a:r>
              <a:rPr lang="en-US" sz="1100" dirty="0"/>
              <a:t>Is not on a Federal list of debarred or suspended contractors; and</a:t>
            </a:r>
          </a:p>
          <a:p>
            <a:pPr marL="742950" lvl="2" indent="-285750">
              <a:lnSpc>
                <a:spcPct val="100000"/>
              </a:lnSpc>
              <a:spcBef>
                <a:spcPts val="0"/>
              </a:spcBef>
              <a:defRPr/>
            </a:pPr>
            <a:r>
              <a:rPr lang="en-US" sz="1100" dirty="0"/>
              <a:t>Is an Other Than Small Business Concern, unless approved by DoD OSBP</a:t>
            </a:r>
          </a:p>
          <a:p>
            <a:pPr marL="742950" lvl="2" indent="-285750">
              <a:lnSpc>
                <a:spcPct val="100000"/>
              </a:lnSpc>
              <a:spcBef>
                <a:spcPts val="0"/>
              </a:spcBef>
              <a:defRPr/>
            </a:pPr>
            <a:endParaRPr lang="en-US" sz="1100" dirty="0"/>
          </a:p>
          <a:p>
            <a:pPr defTabSz="914400">
              <a:lnSpc>
                <a:spcPct val="100000"/>
              </a:lnSpc>
              <a:spcBef>
                <a:spcPts val="0"/>
              </a:spcBef>
              <a:defRPr/>
            </a:pPr>
            <a:r>
              <a:rPr lang="en-US" sz="1100" dirty="0"/>
              <a:t>Be capable of imparting value to a Protégé firm because of experience gained as DoD contractor or through knowledge of general business operations and government contracting, as demonstrated by evidence that such entity:</a:t>
            </a:r>
          </a:p>
          <a:p>
            <a:pPr lvl="1">
              <a:lnSpc>
                <a:spcPct val="100000"/>
              </a:lnSpc>
              <a:spcBef>
                <a:spcPts val="0"/>
              </a:spcBef>
              <a:buFont typeface="Arial" panose="020B0604020202020204" pitchFamily="34" charset="0"/>
              <a:buChar char="•"/>
              <a:defRPr/>
            </a:pPr>
            <a:r>
              <a:rPr lang="en-US" sz="1100" dirty="0"/>
              <a:t>Received DoD contracts and subcontracts equal to or greater than $25 Million during the previous FY;</a:t>
            </a:r>
          </a:p>
          <a:p>
            <a:pPr lvl="1">
              <a:lnSpc>
                <a:spcPct val="100000"/>
              </a:lnSpc>
              <a:spcBef>
                <a:spcPts val="0"/>
              </a:spcBef>
              <a:buFont typeface="Arial" panose="020B0604020202020204" pitchFamily="34" charset="0"/>
              <a:buChar char="•"/>
              <a:defRPr/>
            </a:pPr>
            <a:r>
              <a:rPr lang="en-US" sz="1100" dirty="0"/>
              <a:t>Is a Prime contractor to DoD with an active subcontracting plan; and,</a:t>
            </a:r>
          </a:p>
          <a:p>
            <a:pPr lvl="1">
              <a:lnSpc>
                <a:spcPct val="100000"/>
              </a:lnSpc>
              <a:spcBef>
                <a:spcPts val="0"/>
              </a:spcBef>
              <a:buFont typeface="Arial" panose="020B0604020202020204" pitchFamily="34" charset="0"/>
              <a:buChar char="•"/>
              <a:defRPr/>
            </a:pPr>
            <a:r>
              <a:rPr lang="en-US" sz="1100" dirty="0"/>
              <a:t>Demonstrates the capability to assist in the development of Proteges firms</a:t>
            </a:r>
          </a:p>
          <a:p>
            <a:pPr lvl="1">
              <a:lnSpc>
                <a:spcPct val="100000"/>
              </a:lnSpc>
              <a:spcBef>
                <a:spcPts val="0"/>
              </a:spcBef>
              <a:buFont typeface="Arial" panose="020B0604020202020204" pitchFamily="34" charset="0"/>
              <a:buChar char="•"/>
              <a:defRPr/>
            </a:pPr>
            <a:r>
              <a:rPr lang="en-US" sz="1100" b="0" i="0" u="none" strike="noStrike" baseline="0" dirty="0">
                <a:solidFill>
                  <a:srgbClr val="000000"/>
                </a:solidFill>
                <a:latin typeface="Lato" panose="020F0502020204030203" pitchFamily="34" charset="0"/>
              </a:rPr>
              <a:t>In addition, mentors must meet additional requirements outlined in </a:t>
            </a:r>
            <a:r>
              <a:rPr lang="en-US" sz="1100" b="0" i="0" u="none" strike="noStrike" baseline="0" dirty="0">
                <a:solidFill>
                  <a:srgbClr val="0562C1"/>
                </a:solidFill>
                <a:latin typeface="Lato" panose="020F0502020204030203" pitchFamily="34" charset="0"/>
              </a:rPr>
              <a:t>DFARS Appendix I-102(a)</a:t>
            </a:r>
            <a:r>
              <a:rPr lang="en-US" sz="1100" b="0" i="0" u="none" strike="noStrike" baseline="0" dirty="0">
                <a:solidFill>
                  <a:srgbClr val="000000"/>
                </a:solidFill>
                <a:latin typeface="Lato" panose="020F0502020204030203" pitchFamily="34" charset="0"/>
              </a:rPr>
              <a:t>. </a:t>
            </a:r>
          </a:p>
          <a:p>
            <a:endParaRPr lang="en-US" sz="1100" b="0" i="0" u="none" strike="noStrike" baseline="0" dirty="0">
              <a:solidFill>
                <a:srgbClr val="000000"/>
              </a:solidFill>
              <a:latin typeface="Lato" panose="020F0502020204030203" pitchFamily="34" charset="0"/>
            </a:endParaRPr>
          </a:p>
          <a:p>
            <a:pPr lvl="1">
              <a:lnSpc>
                <a:spcPct val="100000"/>
              </a:lnSpc>
              <a:spcBef>
                <a:spcPts val="0"/>
              </a:spcBef>
              <a:buFont typeface="Arial" panose="020B0604020202020204" pitchFamily="34" charset="0"/>
              <a:buChar char="•"/>
              <a:defRPr/>
            </a:pPr>
            <a:endParaRPr lang="en-US" sz="1100" dirty="0"/>
          </a:p>
          <a:p>
            <a:pPr marL="0" indent="0">
              <a:lnSpc>
                <a:spcPct val="100000"/>
              </a:lnSpc>
              <a:spcBef>
                <a:spcPts val="0"/>
              </a:spcBef>
              <a:buFont typeface="Arial" panose="020B0604020202020204" pitchFamily="34" charset="0"/>
              <a:buNone/>
              <a:defRPr/>
            </a:pPr>
            <a:endParaRPr lang="en-US" sz="1100" i="1" dirty="0"/>
          </a:p>
          <a:p>
            <a:pPr marL="0" indent="0">
              <a:lnSpc>
                <a:spcPct val="100000"/>
              </a:lnSpc>
              <a:spcBef>
                <a:spcPts val="0"/>
              </a:spcBef>
              <a:buFont typeface="Arial" panose="020B0604020202020204" pitchFamily="34" charset="0"/>
              <a:buNone/>
              <a:defRPr/>
            </a:pPr>
            <a:endParaRPr lang="en-US" sz="1100" i="1" dirty="0"/>
          </a:p>
          <a:p>
            <a:pPr marL="0" indent="0">
              <a:lnSpc>
                <a:spcPct val="100000"/>
              </a:lnSpc>
              <a:spcBef>
                <a:spcPts val="0"/>
              </a:spcBef>
              <a:buFont typeface="Arial" panose="020B0604020202020204" pitchFamily="34" charset="0"/>
              <a:buNone/>
              <a:defRPr/>
            </a:pPr>
            <a:endParaRPr lang="en-US" sz="1100" i="1" dirty="0"/>
          </a:p>
          <a:p>
            <a:pPr marL="0" indent="0">
              <a:lnSpc>
                <a:spcPct val="100000"/>
              </a:lnSpc>
              <a:spcBef>
                <a:spcPts val="0"/>
              </a:spcBef>
              <a:buFont typeface="Arial" panose="020B0604020202020204" pitchFamily="34" charset="0"/>
              <a:buNone/>
              <a:defRPr/>
            </a:pPr>
            <a:endParaRPr lang="en-US" sz="1100" i="1" dirty="0"/>
          </a:p>
        </p:txBody>
      </p:sp>
      <p:sp>
        <p:nvSpPr>
          <p:cNvPr id="3" name="Content Placeholder 6">
            <a:extLst>
              <a:ext uri="{FF2B5EF4-FFF2-40B4-BE49-F238E27FC236}">
                <a16:creationId xmlns:a16="http://schemas.microsoft.com/office/drawing/2014/main" id="{0F96CBFA-38ED-FD71-316F-E2CFBF2CC8A5}"/>
              </a:ext>
            </a:extLst>
          </p:cNvPr>
          <p:cNvSpPr txBox="1">
            <a:spLocks/>
          </p:cNvSpPr>
          <p:nvPr/>
        </p:nvSpPr>
        <p:spPr>
          <a:xfrm>
            <a:off x="5390146" y="1633857"/>
            <a:ext cx="4533879" cy="2489912"/>
          </a:xfrm>
          <a:prstGeom prst="rect">
            <a:avLst/>
          </a:prstGeom>
          <a:noFill/>
          <a:ln w="28575">
            <a:noFill/>
          </a:ln>
        </p:spPr>
        <p:txBody>
          <a:bodyPr vert="horz" wrap="square" lIns="91440" tIns="45720" rIns="91440" bIns="45720" rtlCol="0">
            <a:spAutoFit/>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1400" b="1" dirty="0"/>
              <a:t>Protégé requirements include:</a:t>
            </a:r>
          </a:p>
          <a:p>
            <a:pPr marL="0" indent="0">
              <a:lnSpc>
                <a:spcPct val="100000"/>
              </a:lnSpc>
              <a:spcBef>
                <a:spcPts val="0"/>
              </a:spcBef>
              <a:buFontTx/>
              <a:buNone/>
              <a:defRPr/>
            </a:pPr>
            <a:endParaRPr lang="en-US" sz="1100" dirty="0"/>
          </a:p>
          <a:p>
            <a:pPr>
              <a:spcBef>
                <a:spcPts val="0"/>
              </a:spcBef>
            </a:pPr>
            <a:r>
              <a:rPr lang="en-US" sz="1200" dirty="0"/>
              <a:t>Must not be owned or managed by individuals or entities that directly or indirectly have stock options or convertible securities in the mentor firm.</a:t>
            </a:r>
          </a:p>
          <a:p>
            <a:pPr>
              <a:spcBef>
                <a:spcPts val="0"/>
              </a:spcBef>
            </a:pPr>
            <a:r>
              <a:rPr lang="en-US" sz="1200" b="0" i="0" u="none" strike="noStrike" baseline="0" dirty="0">
                <a:solidFill>
                  <a:srgbClr val="000000"/>
                </a:solidFill>
                <a:latin typeface="Lato" panose="020F0502020204030203" pitchFamily="34" charset="0"/>
              </a:rPr>
              <a:t>In addition, protégés must meet additional statutory requirements outlined in </a:t>
            </a:r>
            <a:r>
              <a:rPr lang="en-US" sz="1200" b="0" i="0" u="none" strike="noStrike" baseline="0" dirty="0">
                <a:solidFill>
                  <a:srgbClr val="0562C1"/>
                </a:solidFill>
                <a:latin typeface="Lato" panose="020F0502020204030203" pitchFamily="34" charset="0"/>
              </a:rPr>
              <a:t>10 USC 4902 </a:t>
            </a:r>
          </a:p>
          <a:p>
            <a:endParaRPr lang="en-US" sz="1200" b="0" i="0" u="none" strike="noStrike" baseline="0" dirty="0">
              <a:solidFill>
                <a:srgbClr val="0562C1"/>
              </a:solidFill>
              <a:latin typeface="Lato" panose="020F0502020204030203" pitchFamily="34" charset="0"/>
            </a:endParaRPr>
          </a:p>
          <a:p>
            <a:pPr marL="457200" lvl="1" indent="0">
              <a:lnSpc>
                <a:spcPct val="100000"/>
              </a:lnSpc>
              <a:spcBef>
                <a:spcPts val="0"/>
              </a:spcBef>
              <a:buFontTx/>
              <a:buNone/>
              <a:defRPr/>
            </a:pPr>
            <a:endParaRPr lang="en-US" sz="1100" dirty="0"/>
          </a:p>
          <a:p>
            <a:pPr marL="457200" lvl="1" indent="0">
              <a:lnSpc>
                <a:spcPct val="100000"/>
              </a:lnSpc>
              <a:spcBef>
                <a:spcPts val="0"/>
              </a:spcBef>
              <a:buFontTx/>
              <a:buNone/>
              <a:defRPr/>
            </a:pPr>
            <a:endParaRPr lang="en-US" sz="1000" dirty="0"/>
          </a:p>
          <a:p>
            <a:pPr marL="457200" lvl="1" indent="0">
              <a:lnSpc>
                <a:spcPct val="100000"/>
              </a:lnSpc>
              <a:spcBef>
                <a:spcPts val="0"/>
              </a:spcBef>
              <a:buFontTx/>
              <a:buNone/>
              <a:defRPr/>
            </a:pPr>
            <a:endParaRPr lang="en-US" sz="1000" dirty="0"/>
          </a:p>
          <a:p>
            <a:pPr marL="457200" lvl="1" indent="0">
              <a:lnSpc>
                <a:spcPct val="100000"/>
              </a:lnSpc>
              <a:spcBef>
                <a:spcPts val="0"/>
              </a:spcBef>
              <a:buFontTx/>
              <a:buNone/>
              <a:defRPr/>
            </a:pPr>
            <a:endParaRPr lang="en-US" sz="1000" dirty="0"/>
          </a:p>
          <a:p>
            <a:pPr>
              <a:lnSpc>
                <a:spcPct val="100000"/>
              </a:lnSpc>
              <a:spcBef>
                <a:spcPts val="0"/>
              </a:spcBef>
              <a:defRPr/>
            </a:pPr>
            <a:endParaRPr lang="en-US" sz="1500" dirty="0">
              <a:solidFill>
                <a:prstClr val="white">
                  <a:lumMod val="85000"/>
                </a:prstClr>
              </a:solidFill>
            </a:endParaRPr>
          </a:p>
        </p:txBody>
      </p:sp>
      <p:sp>
        <p:nvSpPr>
          <p:cNvPr id="6" name="TextBox 5">
            <a:extLst>
              <a:ext uri="{FF2B5EF4-FFF2-40B4-BE49-F238E27FC236}">
                <a16:creationId xmlns:a16="http://schemas.microsoft.com/office/drawing/2014/main" id="{29A0BB08-59FE-DDDE-0022-6CD5D4820D99}"/>
              </a:ext>
            </a:extLst>
          </p:cNvPr>
          <p:cNvSpPr txBox="1"/>
          <p:nvPr/>
        </p:nvSpPr>
        <p:spPr>
          <a:xfrm>
            <a:off x="439174" y="6981255"/>
            <a:ext cx="7955614" cy="307777"/>
          </a:xfrm>
          <a:prstGeom prst="rect">
            <a:avLst/>
          </a:prstGeom>
          <a:noFill/>
        </p:spPr>
        <p:txBody>
          <a:bodyPr wrap="square">
            <a:spAutoFit/>
          </a:bodyPr>
          <a:lstStyle/>
          <a:p>
            <a:pPr marL="0" indent="0" algn="ctr">
              <a:lnSpc>
                <a:spcPct val="100000"/>
              </a:lnSpc>
              <a:spcBef>
                <a:spcPts val="0"/>
              </a:spcBef>
              <a:buNone/>
              <a:defRPr/>
            </a:pPr>
            <a:r>
              <a:rPr kumimoji="0" lang="en-US" sz="1400" b="0" i="1" u="none" strike="noStrike" kern="1200" cap="none" spc="0" normalizeH="0" baseline="0" noProof="0" dirty="0">
                <a:ln>
                  <a:noFill/>
                </a:ln>
                <a:effectLst/>
                <a:uLnTx/>
                <a:uFillTx/>
                <a:ea typeface="+mn-ea"/>
                <a:cs typeface="+mn-cs"/>
              </a:rPr>
              <a:t>* Refer to </a:t>
            </a:r>
            <a:r>
              <a:rPr kumimoji="0" lang="en-US" sz="1400" b="0" i="1" u="none" strike="noStrike" kern="1200" cap="none" spc="0" normalizeH="0" baseline="0" noProof="0" dirty="0">
                <a:ln>
                  <a:noFill/>
                </a:ln>
                <a:effectLst/>
                <a:uLnTx/>
                <a:uFillTx/>
                <a:ea typeface="+mn-ea"/>
                <a:cs typeface="+mn-cs"/>
                <a:hlinkClick r:id="rId2"/>
              </a:rPr>
              <a:t>DFARS Appendix I</a:t>
            </a:r>
            <a:r>
              <a:rPr kumimoji="0" lang="en-US" sz="1400" b="0" i="1" u="none" strike="noStrike" kern="1200" cap="none" spc="0" normalizeH="0" baseline="0" noProof="0" dirty="0">
                <a:ln>
                  <a:noFill/>
                </a:ln>
                <a:effectLst/>
                <a:uLnTx/>
                <a:uFillTx/>
                <a:ea typeface="+mn-ea"/>
                <a:cs typeface="+mn-cs"/>
              </a:rPr>
              <a:t> and </a:t>
            </a:r>
            <a:r>
              <a:rPr lang="en-US" sz="1400" b="0" i="1" u="none" strike="noStrike" baseline="0" dirty="0">
                <a:solidFill>
                  <a:srgbClr val="0562C1"/>
                </a:solidFill>
                <a:latin typeface="Lato" panose="020F0502020204030203" pitchFamily="34" charset="0"/>
              </a:rPr>
              <a:t>10 USC 4902</a:t>
            </a:r>
            <a:r>
              <a:rPr kumimoji="0" lang="en-US" sz="1400" b="0" i="1" u="none" strike="noStrike" kern="1200" cap="none" spc="0" normalizeH="0" baseline="0" noProof="0" dirty="0">
                <a:ln>
                  <a:noFill/>
                </a:ln>
                <a:effectLst/>
                <a:uLnTx/>
                <a:uFillTx/>
                <a:ea typeface="+mn-ea"/>
                <a:cs typeface="+mn-cs"/>
              </a:rPr>
              <a:t> for additional information</a:t>
            </a:r>
            <a:endParaRPr kumimoji="0" lang="en-US" sz="1400" b="0" i="1"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015556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a:latin typeface="Raleway Black" pitchFamily="2" charset="0"/>
              </a:rPr>
              <a:t>DLA’s Approach To The MPP</a:t>
            </a:r>
            <a:endParaRPr lang="en-US" dirty="0">
              <a:latin typeface="Raleway Black" pitchFamily="2" charset="0"/>
            </a:endParaRPr>
          </a:p>
        </p:txBody>
      </p:sp>
      <p:sp>
        <p:nvSpPr>
          <p:cNvPr id="2" name="TextBox 1">
            <a:extLst>
              <a:ext uri="{FF2B5EF4-FFF2-40B4-BE49-F238E27FC236}">
                <a16:creationId xmlns:a16="http://schemas.microsoft.com/office/drawing/2014/main" id="{01B1DFE5-3FDA-F597-1629-634526089A2E}"/>
              </a:ext>
            </a:extLst>
          </p:cNvPr>
          <p:cNvSpPr txBox="1"/>
          <p:nvPr/>
        </p:nvSpPr>
        <p:spPr>
          <a:xfrm>
            <a:off x="381000" y="1850761"/>
            <a:ext cx="9601199" cy="5109091"/>
          </a:xfrm>
          <a:prstGeom prst="rect">
            <a:avLst/>
          </a:prstGeom>
          <a:noFill/>
        </p:spPr>
        <p:txBody>
          <a:bodyPr wrap="square" rtlCol="0">
            <a:spAutoFit/>
          </a:bodyPr>
          <a:lstStyle/>
          <a:p>
            <a:r>
              <a:rPr lang="en-US" b="0" i="0" dirty="0">
                <a:solidFill>
                  <a:srgbClr val="444444"/>
                </a:solidFill>
                <a:effectLst/>
                <a:cs typeface="Arial" panose="020B0604020202020204" pitchFamily="34" charset="0"/>
              </a:rPr>
              <a:t>The Defense Logistics Agency will take a multifaceted approach to the MPP process.  The following approaches may be utilized:</a:t>
            </a:r>
          </a:p>
          <a:p>
            <a:endParaRPr lang="en-US" dirty="0">
              <a:solidFill>
                <a:srgbClr val="444444"/>
              </a:solidFill>
              <a:cs typeface="Arial" panose="020B0604020202020204" pitchFamily="34" charset="0"/>
            </a:endParaRPr>
          </a:p>
          <a:p>
            <a:pPr marL="285750" indent="-285750">
              <a:buFont typeface="Arial" panose="020B0604020202020204" pitchFamily="34" charset="0"/>
              <a:buChar char="•"/>
            </a:pPr>
            <a:r>
              <a:rPr lang="en-US" b="1" dirty="0">
                <a:solidFill>
                  <a:srgbClr val="444444"/>
                </a:solidFill>
                <a:cs typeface="Arial" panose="020B0604020202020204" pitchFamily="34" charset="0"/>
              </a:rPr>
              <a:t>Direct to Mentor/Direct to DLA:</a:t>
            </a:r>
          </a:p>
          <a:p>
            <a:pPr marL="742950" lvl="1" indent="-285750">
              <a:buFont typeface="Arial" panose="020B0604020202020204" pitchFamily="34" charset="0"/>
              <a:buChar char="•"/>
            </a:pPr>
            <a:r>
              <a:rPr lang="en-US" dirty="0">
                <a:solidFill>
                  <a:srgbClr val="444444"/>
                </a:solidFill>
                <a:cs typeface="Arial" panose="020B0604020202020204" pitchFamily="34" charset="0"/>
              </a:rPr>
              <a:t>DLA will work with mentor directly regarding requirements where there is a sole or limited need and/or capability. (solicitation will not be published.)</a:t>
            </a:r>
          </a:p>
          <a:p>
            <a:pPr marL="742950" lvl="1" indent="-285750">
              <a:buFont typeface="Arial" panose="020B0604020202020204" pitchFamily="34" charset="0"/>
              <a:buChar char="•"/>
            </a:pPr>
            <a:endParaRPr lang="en-US" dirty="0">
              <a:solidFill>
                <a:srgbClr val="444444"/>
              </a:solidFill>
              <a:cs typeface="Arial" panose="020B0604020202020204" pitchFamily="34" charset="0"/>
            </a:endParaRPr>
          </a:p>
          <a:p>
            <a:pPr marL="285750" indent="-285750">
              <a:buFont typeface="Arial" panose="020B0604020202020204" pitchFamily="34" charset="0"/>
              <a:buChar char="•"/>
            </a:pPr>
            <a:r>
              <a:rPr lang="en-US" b="1" dirty="0">
                <a:solidFill>
                  <a:srgbClr val="444444"/>
                </a:solidFill>
                <a:cs typeface="Arial" panose="020B0604020202020204" pitchFamily="34" charset="0"/>
              </a:rPr>
              <a:t>Open Call:</a:t>
            </a:r>
          </a:p>
          <a:p>
            <a:pPr marL="742950" lvl="1" indent="-285750">
              <a:buFont typeface="Arial" panose="020B0604020202020204" pitchFamily="34" charset="0"/>
              <a:buChar char="•"/>
            </a:pPr>
            <a:r>
              <a:rPr lang="en-US" dirty="0">
                <a:solidFill>
                  <a:srgbClr val="444444"/>
                </a:solidFill>
                <a:cs typeface="Arial" panose="020B0604020202020204" pitchFamily="34" charset="0"/>
              </a:rPr>
              <a:t>DLA will publish a solicitation stating specific requirements and statement of work that will be open for an extended period of time and allows for awards on a rolling basis.</a:t>
            </a:r>
          </a:p>
          <a:p>
            <a:pPr marL="742950" lvl="1" indent="-285750">
              <a:buFont typeface="Arial" panose="020B0604020202020204" pitchFamily="34" charset="0"/>
              <a:buChar char="•"/>
            </a:pPr>
            <a:endParaRPr lang="en-US" dirty="0">
              <a:solidFill>
                <a:srgbClr val="444444"/>
              </a:solidFill>
              <a:cs typeface="Arial" panose="020B0604020202020204" pitchFamily="34" charset="0"/>
            </a:endParaRPr>
          </a:p>
          <a:p>
            <a:pPr marL="285750" indent="-285750">
              <a:buFont typeface="Arial" panose="020B0604020202020204" pitchFamily="34" charset="0"/>
              <a:buChar char="•"/>
            </a:pPr>
            <a:r>
              <a:rPr lang="en-US" b="1" dirty="0">
                <a:solidFill>
                  <a:srgbClr val="444444"/>
                </a:solidFill>
                <a:cs typeface="Arial" panose="020B0604020202020204" pitchFamily="34" charset="0"/>
              </a:rPr>
              <a:t>Broad Agency Announcement (BAA)</a:t>
            </a:r>
          </a:p>
          <a:p>
            <a:pPr marL="742950" lvl="1" indent="-285750">
              <a:buFont typeface="Arial" panose="020B0604020202020204" pitchFamily="34" charset="0"/>
              <a:buChar char="•"/>
            </a:pPr>
            <a:r>
              <a:rPr lang="en-US" dirty="0">
                <a:solidFill>
                  <a:srgbClr val="444444"/>
                </a:solidFill>
                <a:cs typeface="Arial" panose="020B0604020202020204" pitchFamily="34" charset="0"/>
              </a:rPr>
              <a:t>DLA will publish a solicitation in the form of a problem statement for requirements that do not have a specific or defined statement of work but pose a problem or challenge.</a:t>
            </a:r>
            <a:br>
              <a:rPr lang="en-US" dirty="0">
                <a:cs typeface="Arial" panose="020B0604020202020204" pitchFamily="34" charset="0"/>
              </a:rPr>
            </a:br>
            <a:endParaRPr lang="en-US" dirty="0">
              <a:cs typeface="Arial" panose="020B0604020202020204" pitchFamily="34" charset="0"/>
            </a:endParaRPr>
          </a:p>
          <a:p>
            <a:r>
              <a:rPr lang="en-US" dirty="0">
                <a:cs typeface="Arial" panose="020B0604020202020204" pitchFamily="34" charset="0"/>
              </a:rPr>
              <a:t>Published opportunities will be posted at:  </a:t>
            </a:r>
            <a:r>
              <a:rPr lang="en-US" dirty="0">
                <a:solidFill>
                  <a:srgbClr val="0000FF"/>
                </a:solidFill>
                <a:hlinkClick r:id="rId2">
                  <a:extLst>
                    <a:ext uri="{A12FA001-AC4F-418D-AE19-62706E023703}">
                      <ahyp:hlinkClr xmlns:ahyp="http://schemas.microsoft.com/office/drawing/2018/hyperlinkcolor" val="tx"/>
                    </a:ext>
                  </a:extLst>
                </a:hlinkClick>
              </a:rPr>
              <a:t>sam.gov/SAM/</a:t>
            </a:r>
            <a:endParaRPr lang="en-US" dirty="0">
              <a:solidFill>
                <a:srgbClr val="0000FF"/>
              </a:solidFill>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6635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MPP Agreement Types</a:t>
            </a:r>
          </a:p>
        </p:txBody>
      </p:sp>
      <p:sp>
        <p:nvSpPr>
          <p:cNvPr id="2" name="Content Placeholder 6">
            <a:extLst>
              <a:ext uri="{FF2B5EF4-FFF2-40B4-BE49-F238E27FC236}">
                <a16:creationId xmlns:a16="http://schemas.microsoft.com/office/drawing/2014/main" id="{B1105006-A540-7ABB-510F-1E6521506A69}"/>
              </a:ext>
            </a:extLst>
          </p:cNvPr>
          <p:cNvSpPr txBox="1">
            <a:spLocks/>
          </p:cNvSpPr>
          <p:nvPr/>
        </p:nvSpPr>
        <p:spPr>
          <a:xfrm>
            <a:off x="719216" y="1595964"/>
            <a:ext cx="8740284" cy="5684633"/>
          </a:xfrm>
          <a:prstGeom prst="rect">
            <a:avLst/>
          </a:prstGeom>
          <a:noFill/>
          <a:ln w="28575">
            <a:noFill/>
          </a:ln>
        </p:spPr>
        <p:txBody>
          <a:bodyPr wrap="square" rtlCol="0">
            <a:sp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defTabSz="914400" fontAlgn="base">
              <a:lnSpc>
                <a:spcPct val="100000"/>
              </a:lnSpc>
              <a:spcBef>
                <a:spcPct val="20000"/>
              </a:spcBef>
              <a:spcAft>
                <a:spcPct val="0"/>
              </a:spcAft>
              <a:buFont typeface="Arial" panose="020B0604020202020204" pitchFamily="34" charset="0"/>
              <a:buNone/>
              <a:defRPr/>
            </a:pPr>
            <a:r>
              <a:rPr lang="en-US" sz="2000">
                <a:ea typeface="ＭＳ Ｐゴシック" pitchFamily="1" charset="-128"/>
                <a:cs typeface="Calibri" panose="020F0502020204030204" pitchFamily="34" charset="0"/>
              </a:rPr>
              <a:t>Types of DoD Mentor-Protégé Agreements (MPAs): </a:t>
            </a:r>
          </a:p>
          <a:p>
            <a:pPr marL="0" indent="0" defTabSz="914400" fontAlgn="base">
              <a:lnSpc>
                <a:spcPct val="100000"/>
              </a:lnSpc>
              <a:spcBef>
                <a:spcPct val="20000"/>
              </a:spcBef>
              <a:spcAft>
                <a:spcPct val="0"/>
              </a:spcAft>
              <a:buFont typeface="Arial" panose="020B0604020202020204" pitchFamily="34" charset="0"/>
              <a:buNone/>
              <a:defRPr/>
            </a:pPr>
            <a:endParaRPr lang="en-US">
              <a:ea typeface="ＭＳ Ｐゴシック" pitchFamily="1" charset="-128"/>
              <a:cs typeface="Calibri" panose="020F0502020204030204" pitchFamily="34" charset="0"/>
            </a:endParaRPr>
          </a:p>
          <a:p>
            <a:pPr defTabSz="914400" fontAlgn="base">
              <a:lnSpc>
                <a:spcPct val="100000"/>
              </a:lnSpc>
              <a:spcBef>
                <a:spcPct val="20000"/>
              </a:spcBef>
              <a:spcAft>
                <a:spcPct val="0"/>
              </a:spcAft>
              <a:defRPr/>
            </a:pPr>
            <a:r>
              <a:rPr lang="en-US" sz="1800" b="1">
                <a:ea typeface="ＭＳ Ｐゴシック" pitchFamily="1" charset="-128"/>
                <a:cs typeface="Calibri" panose="020F0502020204030204" pitchFamily="34" charset="0"/>
              </a:rPr>
              <a:t>Direct Reimbursement MPAs</a:t>
            </a:r>
          </a:p>
          <a:p>
            <a:pPr lvl="1">
              <a:lnSpc>
                <a:spcPct val="110000"/>
              </a:lnSpc>
              <a:spcBef>
                <a:spcPts val="600"/>
              </a:spcBef>
              <a:buFont typeface="Arial" panose="020B0604020202020204" pitchFamily="34" charset="0"/>
              <a:buChar char="•"/>
            </a:pPr>
            <a:r>
              <a:rPr lang="en-US" sz="1800">
                <a:cs typeface="Calibri" panose="020F0502020204030204" pitchFamily="34" charset="0"/>
              </a:rPr>
              <a:t>Allows for direct cost reimbursement of allowable costs</a:t>
            </a:r>
          </a:p>
          <a:p>
            <a:pPr lvl="2">
              <a:lnSpc>
                <a:spcPct val="110000"/>
              </a:lnSpc>
            </a:pPr>
            <a:r>
              <a:rPr lang="en-US" sz="1800">
                <a:ea typeface="ＭＳ Ｐゴシック" pitchFamily="1" charset="-128"/>
              </a:rPr>
              <a:t>Direct labor costs (for assistance by Mentor firm employees)</a:t>
            </a:r>
          </a:p>
          <a:p>
            <a:pPr lvl="2">
              <a:lnSpc>
                <a:spcPct val="110000"/>
              </a:lnSpc>
            </a:pPr>
            <a:r>
              <a:rPr lang="en-US" sz="1800">
                <a:ea typeface="ＭＳ Ｐゴシック" pitchFamily="1" charset="-128"/>
              </a:rPr>
              <a:t>Assistance provided by Authorized Subcontractor(s)</a:t>
            </a:r>
          </a:p>
          <a:p>
            <a:pPr lvl="2">
              <a:lnSpc>
                <a:spcPct val="110000"/>
              </a:lnSpc>
            </a:pPr>
            <a:r>
              <a:rPr lang="en-US" sz="1800">
                <a:ea typeface="ＭＳ Ｐゴシック" pitchFamily="1" charset="-128"/>
              </a:rPr>
              <a:t>Other costs</a:t>
            </a:r>
          </a:p>
          <a:p>
            <a:pPr defTabSz="914400" fontAlgn="base">
              <a:spcBef>
                <a:spcPct val="20000"/>
              </a:spcBef>
              <a:spcAft>
                <a:spcPct val="0"/>
              </a:spcAft>
              <a:defRPr/>
            </a:pPr>
            <a:r>
              <a:rPr lang="en-US" sz="1800" b="1">
                <a:ea typeface="ＭＳ Ｐゴシック" pitchFamily="1" charset="-128"/>
              </a:rPr>
              <a:t>Credit MPAs</a:t>
            </a:r>
          </a:p>
          <a:p>
            <a:pPr lvl="1" defTabSz="914400" fontAlgn="base">
              <a:spcBef>
                <a:spcPct val="20000"/>
              </a:spcBef>
              <a:spcAft>
                <a:spcPct val="0"/>
              </a:spcAft>
              <a:buFont typeface="Arial" panose="020B0604020202020204" pitchFamily="34" charset="0"/>
              <a:buChar char="•"/>
              <a:defRPr/>
            </a:pPr>
            <a:r>
              <a:rPr lang="en-US" sz="1800">
                <a:cs typeface="Calibri" panose="020F0502020204030204" pitchFamily="34" charset="0"/>
              </a:rPr>
              <a:t>Costs incurred under Credit Agreement may be applied towards SDB subcontracting goals under any Federal Agency Subcontracting plan</a:t>
            </a:r>
          </a:p>
          <a:p>
            <a:pPr lvl="1" defTabSz="914400" fontAlgn="base">
              <a:spcBef>
                <a:spcPct val="20000"/>
              </a:spcBef>
              <a:spcAft>
                <a:spcPct val="0"/>
              </a:spcAft>
              <a:buFont typeface="Arial" panose="020B0604020202020204" pitchFamily="34" charset="0"/>
              <a:buChar char="•"/>
              <a:defRPr/>
            </a:pPr>
            <a:r>
              <a:rPr lang="en-US" sz="1800">
                <a:cs typeface="Calibri" panose="020F0502020204030204" pitchFamily="34" charset="0"/>
              </a:rPr>
              <a:t>Agreement is administered by DCMA</a:t>
            </a:r>
          </a:p>
          <a:p>
            <a:pPr marL="457200" lvl="1" indent="0" defTabSz="914400" fontAlgn="base">
              <a:spcBef>
                <a:spcPct val="20000"/>
              </a:spcBef>
              <a:spcAft>
                <a:spcPct val="0"/>
              </a:spcAft>
              <a:buFont typeface="Courier New" panose="02070309020205020404" pitchFamily="49" charset="0"/>
              <a:buNone/>
              <a:defRPr/>
            </a:pPr>
            <a:endParaRPr lang="en-US" sz="1800">
              <a:cs typeface="Calibri" panose="020F0502020204030204" pitchFamily="34" charset="0"/>
            </a:endParaRPr>
          </a:p>
          <a:p>
            <a:pPr defTabSz="914400" fontAlgn="base">
              <a:spcBef>
                <a:spcPct val="20000"/>
              </a:spcBef>
              <a:spcAft>
                <a:spcPct val="0"/>
              </a:spcAft>
              <a:defRPr/>
            </a:pPr>
            <a:r>
              <a:rPr lang="en-US" sz="1800" b="1">
                <a:ea typeface="ＭＳ Ｐゴシック" pitchFamily="1" charset="-128"/>
              </a:rPr>
              <a:t>Hybrid MPAs </a:t>
            </a:r>
          </a:p>
          <a:p>
            <a:pPr lvl="1" fontAlgn="base">
              <a:spcBef>
                <a:spcPct val="20000"/>
              </a:spcBef>
              <a:spcAft>
                <a:spcPct val="0"/>
              </a:spcAft>
              <a:buFont typeface="Arial" panose="020B0604020202020204" pitchFamily="34" charset="0"/>
              <a:buChar char="•"/>
              <a:defRPr/>
            </a:pPr>
            <a:r>
              <a:rPr lang="en-US" sz="1800">
                <a:cs typeface="Calibri" panose="020F0502020204030204" pitchFamily="34" charset="0"/>
              </a:rPr>
              <a:t>Agreements start out as a Credit Agreement for the first year and then can be modified to include Reimbursable Agreement provisions for remainder of the agreement</a:t>
            </a:r>
            <a:endParaRPr lang="en-US">
              <a:solidFill>
                <a:schemeClr val="bg1"/>
              </a:solidFill>
              <a:latin typeface="Calibri" panose="020F0502020204030204"/>
              <a:ea typeface="ＭＳ Ｐゴシック" pitchFamily="1" charset="-128"/>
            </a:endParaRPr>
          </a:p>
          <a:p>
            <a:pPr lvl="1" defTabSz="914400" fontAlgn="base">
              <a:spcBef>
                <a:spcPct val="20000"/>
              </a:spcBef>
              <a:spcAft>
                <a:spcPct val="0"/>
              </a:spcAft>
              <a:defRPr/>
            </a:pPr>
            <a:endParaRPr lang="en-US" dirty="0">
              <a:solidFill>
                <a:schemeClr val="bg1"/>
              </a:solidFill>
              <a:latin typeface="Calibri" panose="020F0502020204030204"/>
              <a:ea typeface="ＭＳ Ｐゴシック" pitchFamily="1" charset="-128"/>
            </a:endParaRPr>
          </a:p>
        </p:txBody>
      </p:sp>
    </p:spTree>
    <p:extLst>
      <p:ext uri="{BB962C8B-B14F-4D97-AF65-F5344CB8AC3E}">
        <p14:creationId xmlns:p14="http://schemas.microsoft.com/office/powerpoint/2010/main" val="289110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Pertinent Information</a:t>
            </a:r>
          </a:p>
        </p:txBody>
      </p:sp>
      <p:sp>
        <p:nvSpPr>
          <p:cNvPr id="2" name="TextBox 1">
            <a:extLst>
              <a:ext uri="{FF2B5EF4-FFF2-40B4-BE49-F238E27FC236}">
                <a16:creationId xmlns:a16="http://schemas.microsoft.com/office/drawing/2014/main" id="{2141610D-8DAC-726A-5B5E-67080713A534}"/>
              </a:ext>
            </a:extLst>
          </p:cNvPr>
          <p:cNvSpPr txBox="1"/>
          <p:nvPr/>
        </p:nvSpPr>
        <p:spPr>
          <a:xfrm>
            <a:off x="324852" y="1950150"/>
            <a:ext cx="9723696" cy="490903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b="0" dirty="0"/>
              <a:t>DoD OSBP manages the Mentor application and Mentor approval process</a:t>
            </a:r>
          </a:p>
          <a:p>
            <a:pPr marL="571500" lvl="1" indent="-342900">
              <a:spcBef>
                <a:spcPts val="0"/>
              </a:spcBef>
              <a:buFont typeface="Arial" panose="020B0604020202020204" pitchFamily="34" charset="0"/>
              <a:buChar char="•"/>
            </a:pPr>
            <a:r>
              <a:rPr lang="en-US" sz="1800" b="0" kern="1200" dirty="0"/>
              <a:t>Located at: </a:t>
            </a:r>
            <a:r>
              <a:rPr lang="en-US" sz="1800" u="sng" kern="100" dirty="0">
                <a:solidFill>
                  <a:srgbClr val="0000FF"/>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MPP Portal (osd.mil)</a:t>
            </a:r>
            <a:endParaRPr lang="en-US" sz="1800" u="sng" kern="100" dirty="0">
              <a:solidFill>
                <a:srgbClr val="0000FF"/>
              </a:solidFill>
              <a:ea typeface="Calibri" panose="020F0502020204030204" pitchFamily="34" charset="0"/>
              <a:cs typeface="Times New Roman" panose="02020603050405020304" pitchFamily="18" charset="0"/>
            </a:endParaRPr>
          </a:p>
          <a:p>
            <a:pPr marL="628650" lvl="2" indent="-285750">
              <a:spcBef>
                <a:spcPts val="600"/>
              </a:spcBef>
              <a:buFont typeface="Arial" panose="020B0604020202020204" pitchFamily="34" charset="0"/>
              <a:buChar char="•"/>
            </a:pPr>
            <a:r>
              <a:rPr lang="en-US" sz="1800" b="0" kern="1200" dirty="0"/>
              <a:t>Mentors are required to revalidate approval every 5 years</a:t>
            </a:r>
          </a:p>
          <a:p>
            <a:pPr marL="285750" indent="-285750">
              <a:buFont typeface="Arial" panose="020B0604020202020204" pitchFamily="34" charset="0"/>
              <a:buChar char="•"/>
            </a:pPr>
            <a:r>
              <a:rPr lang="en-US" b="0" dirty="0"/>
              <a:t>Mentor firms are solely responsible for selecting Protégé firms</a:t>
            </a:r>
          </a:p>
          <a:p>
            <a:pPr marL="285750" indent="-285750">
              <a:buFont typeface="Arial" panose="020B0604020202020204" pitchFamily="34" charset="0"/>
              <a:buChar char="•"/>
            </a:pPr>
            <a:r>
              <a:rPr lang="en-US" b="0" dirty="0"/>
              <a:t>A Protégé firm may not be a party to more than one DoD MPA at a time</a:t>
            </a:r>
          </a:p>
          <a:p>
            <a:pPr marL="285750" indent="-285750">
              <a:buFont typeface="Arial" panose="020B0604020202020204" pitchFamily="34" charset="0"/>
              <a:buChar char="•"/>
            </a:pPr>
            <a:r>
              <a:rPr lang="en-US" b="0" dirty="0"/>
              <a:t>There is no current limit on the number of MPAs for a Mentor</a:t>
            </a:r>
          </a:p>
          <a:p>
            <a:pPr marL="285750" indent="-285750">
              <a:buFont typeface="Arial" panose="020B0604020202020204" pitchFamily="34" charset="0"/>
              <a:buChar char="•"/>
            </a:pPr>
            <a:r>
              <a:rPr lang="en-US" b="0" dirty="0"/>
              <a:t>A Protégé may only participate in the DoD MPP during the 5-year period beginning on the date the Protégé enters into its first MPA</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MPP contracts:</a:t>
            </a:r>
          </a:p>
          <a:p>
            <a:pPr marL="742950" lvl="1" indent="-285750">
              <a:buFont typeface="Arial" panose="020B0604020202020204" pitchFamily="34" charset="0"/>
              <a:buChar char="•"/>
            </a:pPr>
            <a:r>
              <a:rPr lang="en-US" b="0" dirty="0"/>
              <a:t>Move America and ACC/APG (via a Cooperative Agreement) will provide contracting support for DLA MPP contracts.</a:t>
            </a:r>
          </a:p>
          <a:p>
            <a:pPr marL="742950" lvl="1" indent="-285750">
              <a:buFont typeface="Arial" panose="020B0604020202020204" pitchFamily="34" charset="0"/>
              <a:buChar char="•"/>
            </a:pPr>
            <a:r>
              <a:rPr lang="en-US" b="0" dirty="0"/>
              <a:t>Reimbursement contracts will be established between Move America and the Mentor on behalf of DLA.  However, DLA will maintain oversight of the contract.</a:t>
            </a:r>
          </a:p>
          <a:p>
            <a:pPr marL="742950" lvl="1" indent="-285750">
              <a:buFont typeface="Arial" panose="020B0604020202020204" pitchFamily="34" charset="0"/>
              <a:buChar char="•"/>
            </a:pPr>
            <a:r>
              <a:rPr lang="en-US" dirty="0"/>
              <a:t>Credit Reimbursement and Hybrid Reimbursement contracts will be established by DCMA on behalf of DLA.  However, DLA will maintain oversight of the contract.</a:t>
            </a:r>
            <a:endParaRPr lang="en-US" b="0" dirty="0">
              <a:solidFill>
                <a:srgbClr val="FF0000"/>
              </a:solidFill>
            </a:endParaRPr>
          </a:p>
          <a:p>
            <a:endParaRPr lang="en-US" sz="2000" dirty="0"/>
          </a:p>
        </p:txBody>
      </p:sp>
    </p:spTree>
    <p:extLst>
      <p:ext uri="{BB962C8B-B14F-4D97-AF65-F5344CB8AC3E}">
        <p14:creationId xmlns:p14="http://schemas.microsoft.com/office/powerpoint/2010/main" val="187543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MPP Forms Of Assistance</a:t>
            </a:r>
          </a:p>
        </p:txBody>
      </p:sp>
      <p:sp>
        <p:nvSpPr>
          <p:cNvPr id="2" name="TextBox 1">
            <a:extLst>
              <a:ext uri="{FF2B5EF4-FFF2-40B4-BE49-F238E27FC236}">
                <a16:creationId xmlns:a16="http://schemas.microsoft.com/office/drawing/2014/main" id="{66984480-E71D-8A78-022A-CF7FC1C19A31}"/>
              </a:ext>
            </a:extLst>
          </p:cNvPr>
          <p:cNvSpPr txBox="1"/>
          <p:nvPr/>
        </p:nvSpPr>
        <p:spPr>
          <a:xfrm>
            <a:off x="512623" y="1727650"/>
            <a:ext cx="9009089" cy="5232202"/>
          </a:xfrm>
          <a:prstGeom prst="rect">
            <a:avLst/>
          </a:prstGeom>
          <a:noFill/>
          <a:ln w="28575">
            <a:noFill/>
          </a:ln>
        </p:spPr>
        <p:txBody>
          <a:bodyPr wrap="square" rtlCol="0">
            <a:spAutoFit/>
          </a:bodyPr>
          <a:lstStyle/>
          <a:p>
            <a:pPr marL="1587" marR="0" lvl="1" indent="0" algn="l" defTabSz="914400" rtl="0" eaLnBrk="1" fontAlgn="auto" latinLnBrk="0" hangingPunct="1">
              <a:lnSpc>
                <a:spcPct val="100000"/>
              </a:lnSpc>
              <a:spcBef>
                <a:spcPts val="0"/>
              </a:spcBef>
              <a:spcAft>
                <a:spcPts val="600"/>
              </a:spcAft>
              <a:buClrTx/>
              <a:buSzTx/>
              <a:buFontTx/>
              <a:buNone/>
              <a:tabLst/>
              <a:defRPr/>
            </a:pPr>
            <a:r>
              <a:rPr kumimoji="0" lang="en-US" sz="1700" i="0" u="none" strike="noStrike" kern="1200" cap="none" spc="0" normalizeH="0" baseline="0" noProof="0" dirty="0">
                <a:ln>
                  <a:noFill/>
                </a:ln>
                <a:effectLst/>
                <a:uLnTx/>
                <a:uFillTx/>
                <a:ea typeface="+mn-ea"/>
                <a:cs typeface="+mn-cs"/>
              </a:rPr>
              <a:t>A MPA agreement may provide for the Mentor to furnish any or all of the following types of developmental assistance:</a:t>
            </a:r>
          </a:p>
          <a:p>
            <a:pPr marL="287337"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Assistance by Mentor personnel in:</a:t>
            </a:r>
          </a:p>
          <a:p>
            <a:pPr marL="630238"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effectLst/>
                <a:uLnTx/>
                <a:uFillTx/>
                <a:ea typeface="+mn-ea"/>
                <a:cs typeface="+mn-cs"/>
              </a:rPr>
              <a:t>General business management</a:t>
            </a:r>
            <a:r>
              <a:rPr kumimoji="0" lang="en-US" sz="1400" b="0" i="0" u="none" strike="noStrike" kern="1200" cap="none" spc="0" normalizeH="0" baseline="0" noProof="0" dirty="0">
                <a:ln>
                  <a:noFill/>
                </a:ln>
                <a:effectLst/>
                <a:uLnTx/>
                <a:uFillTx/>
                <a:ea typeface="+mn-ea"/>
                <a:cs typeface="+mn-cs"/>
              </a:rPr>
              <a:t>, including organizational management, financial management, and personnel management, marketing, and  overall business planning;</a:t>
            </a:r>
          </a:p>
          <a:p>
            <a:pPr marL="630238"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effectLst/>
                <a:uLnTx/>
                <a:uFillTx/>
                <a:ea typeface="+mn-ea"/>
                <a:cs typeface="+mn-cs"/>
              </a:rPr>
              <a:t>Engineering and technical matters </a:t>
            </a:r>
            <a:r>
              <a:rPr kumimoji="0" lang="en-US" sz="1400" b="0" i="0" u="none" strike="noStrike" kern="1200" cap="none" spc="0" normalizeH="0" baseline="0" noProof="0" dirty="0">
                <a:ln>
                  <a:noFill/>
                </a:ln>
                <a:effectLst/>
                <a:uLnTx/>
                <a:uFillTx/>
                <a:ea typeface="+mn-ea"/>
                <a:cs typeface="+mn-cs"/>
              </a:rPr>
              <a:t>such as production, inventory control, manufacturing, test and evaluation, and quality assurance; and</a:t>
            </a:r>
          </a:p>
          <a:p>
            <a:pPr marL="630238" marR="0" lvl="1"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Any other assistance designed to develop the capabilities of the protege firm to:</a:t>
            </a:r>
          </a:p>
          <a:p>
            <a:pPr marL="969963" marR="0" lvl="2"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ea typeface="+mn-ea"/>
                <a:cs typeface="+mn-cs"/>
              </a:rPr>
              <a:t>Participate in DoD, Federal, and/or commercial contracts and subcontracts; and</a:t>
            </a:r>
          </a:p>
          <a:p>
            <a:pPr marL="287337" lvl="1" indent="-285750" defTabSz="914400">
              <a:spcAft>
                <a:spcPts val="600"/>
              </a:spcAft>
              <a:buFont typeface="Arial" panose="020B0604020202020204" pitchFamily="34" charset="0"/>
              <a:buChar char="•"/>
              <a:defRPr/>
            </a:pPr>
            <a:r>
              <a:rPr kumimoji="0" lang="en-US" sz="1400" b="0" i="0" u="none" strike="noStrike" kern="1200" cap="none" spc="0" normalizeH="0" baseline="0" noProof="0" dirty="0">
                <a:ln>
                  <a:noFill/>
                </a:ln>
                <a:effectLst/>
                <a:uLnTx/>
                <a:uFillTx/>
                <a:ea typeface="+mn-ea"/>
                <a:cs typeface="+mn-cs"/>
              </a:rPr>
              <a:t>Increase subcontracting opportunities in industry categories where eligible protégés or other firms are not dominant in the company’s vendor base</a:t>
            </a:r>
            <a:r>
              <a:rPr lang="en-US" sz="1400" dirty="0"/>
              <a:t>. </a:t>
            </a:r>
          </a:p>
          <a:p>
            <a:pPr marL="287337" lvl="1" indent="-285750" defTabSz="914400">
              <a:spcAft>
                <a:spcPts val="600"/>
              </a:spcAft>
              <a:buFont typeface="Arial" panose="020B0604020202020204" pitchFamily="34" charset="0"/>
              <a:buChar char="•"/>
              <a:defRPr/>
            </a:pPr>
            <a:r>
              <a:rPr lang="en-US" sz="1400" dirty="0"/>
              <a:t>Assistance in understanding contract regulations of the Federal Government and DoD (FAR and DFARS) – mandatory (FY23 NDAA highlighted this);</a:t>
            </a:r>
          </a:p>
          <a:p>
            <a:pPr marL="287337" lvl="1" indent="-285750" defTabSz="914400">
              <a:spcAft>
                <a:spcPts val="600"/>
              </a:spcAft>
              <a:buFont typeface="Arial" panose="020B0604020202020204" pitchFamily="34" charset="0"/>
              <a:buChar char="•"/>
              <a:defRPr/>
            </a:pPr>
            <a:r>
              <a:rPr lang="en-US" sz="1400" dirty="0"/>
              <a:t>Award of subcontracts to the Protégé firm under DoD contracts or other contracts on a noncompetitive basis; </a:t>
            </a:r>
          </a:p>
          <a:p>
            <a:pPr marL="287337" lvl="1" indent="-285750" defTabSz="914400">
              <a:spcAft>
                <a:spcPts val="600"/>
              </a:spcAft>
              <a:buFont typeface="Arial" panose="020B0604020202020204" pitchFamily="34" charset="0"/>
              <a:buChar char="•"/>
              <a:defRPr/>
            </a:pPr>
            <a:r>
              <a:rPr lang="en-US" sz="1400" dirty="0"/>
              <a:t>Payment of progress payments for performance of the Protege firm under such a subcontract in amounts as provided for in the subcontract;</a:t>
            </a:r>
          </a:p>
          <a:p>
            <a:pPr marL="287337" lvl="1" indent="-285750" defTabSz="914400">
              <a:spcAft>
                <a:spcPts val="600"/>
              </a:spcAft>
              <a:buFont typeface="Arial" panose="020B0604020202020204" pitchFamily="34" charset="0"/>
              <a:buChar char="•"/>
              <a:defRPr/>
            </a:pPr>
            <a:r>
              <a:rPr lang="en-US" sz="1400" dirty="0"/>
              <a:t>Advance payments under such subcontracts;</a:t>
            </a:r>
          </a:p>
          <a:p>
            <a:pPr marL="287337" lvl="1" indent="-285750" defTabSz="914400">
              <a:spcAft>
                <a:spcPts val="600"/>
              </a:spcAft>
              <a:buFont typeface="Arial" panose="020B0604020202020204" pitchFamily="34" charset="0"/>
              <a:buChar char="•"/>
              <a:defRPr/>
            </a:pPr>
            <a:r>
              <a:rPr lang="en-US" sz="1400" dirty="0"/>
              <a:t>Loans; and</a:t>
            </a:r>
          </a:p>
          <a:p>
            <a:pPr marL="287337" lvl="1" indent="-285750" defTabSz="914400">
              <a:spcAft>
                <a:spcPts val="600"/>
              </a:spcAft>
              <a:buFont typeface="Arial" panose="020B0604020202020204" pitchFamily="34" charset="0"/>
              <a:buChar char="•"/>
              <a:defRPr/>
            </a:pPr>
            <a:r>
              <a:rPr lang="en-US" sz="1400" dirty="0"/>
              <a:t>Assistance obtained by the Mentor for the Protégé from one or more Authorized Subcontractor.</a:t>
            </a:r>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33544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D91DF-CB98-1B9B-920C-8D802537E26B}"/>
              </a:ext>
            </a:extLst>
          </p:cNvPr>
          <p:cNvSpPr>
            <a:spLocks noGrp="1" noRot="1" noMove="1" noResize="1" noEditPoints="1" noAdjustHandles="1" noChangeArrowheads="1" noChangeShapeType="1"/>
          </p:cNvSpPr>
          <p:nvPr>
            <p:ph type="title"/>
          </p:nvPr>
        </p:nvSpPr>
        <p:spPr/>
        <p:txBody>
          <a:bodyPr/>
          <a:lstStyle/>
          <a:p>
            <a:r>
              <a:rPr lang="en-US" dirty="0">
                <a:latin typeface="Raleway Black" pitchFamily="2" charset="0"/>
              </a:rPr>
              <a:t>MPP Authorized Subcontractors</a:t>
            </a:r>
          </a:p>
        </p:txBody>
      </p:sp>
      <p:sp>
        <p:nvSpPr>
          <p:cNvPr id="2" name="Content Placeholder 6">
            <a:extLst>
              <a:ext uri="{FF2B5EF4-FFF2-40B4-BE49-F238E27FC236}">
                <a16:creationId xmlns:a16="http://schemas.microsoft.com/office/drawing/2014/main" id="{45D6CD8A-53D9-2415-337B-55E6588C34C0}"/>
              </a:ext>
            </a:extLst>
          </p:cNvPr>
          <p:cNvSpPr txBox="1">
            <a:spLocks/>
          </p:cNvSpPr>
          <p:nvPr/>
        </p:nvSpPr>
        <p:spPr>
          <a:xfrm>
            <a:off x="481263" y="1752273"/>
            <a:ext cx="9223569" cy="5297476"/>
          </a:xfrm>
          <a:prstGeom prst="rect">
            <a:avLst/>
          </a:prstGeom>
          <a:noFill/>
          <a:ln w="28575">
            <a:noFill/>
          </a:ln>
        </p:spPr>
        <p:txBody>
          <a:bodyPr wrap="square" rtlCol="0">
            <a:spAutoFit/>
          </a:bodyPr>
          <a:lstStyle>
            <a:lvl1pPr marL="259079" indent="-259079" algn="l" defTabSz="1036317" rtl="0" eaLnBrk="1" latinLnBrk="0" hangingPunct="1">
              <a:lnSpc>
                <a:spcPct val="90000"/>
              </a:lnSpc>
              <a:spcBef>
                <a:spcPts val="1360"/>
              </a:spcBef>
              <a:spcAft>
                <a:spcPts val="0"/>
              </a:spcAft>
              <a:buFont typeface="Arial" panose="020B0604020202020204" pitchFamily="34" charset="0"/>
              <a:buChar char="•"/>
              <a:defRPr sz="2720" kern="1200">
                <a:solidFill>
                  <a:srgbClr val="171610"/>
                </a:solidFill>
                <a:latin typeface="+mn-lt"/>
                <a:ea typeface="+mn-ea"/>
                <a:cs typeface="+mn-cs"/>
              </a:defRPr>
            </a:lvl1pPr>
            <a:lvl2pPr marL="777238" indent="-259079" algn="l" defTabSz="1036317" rtl="0" eaLnBrk="1" latinLnBrk="0" hangingPunct="1">
              <a:lnSpc>
                <a:spcPct val="90000"/>
              </a:lnSpc>
              <a:spcBef>
                <a:spcPts val="680"/>
              </a:spcBef>
              <a:spcAft>
                <a:spcPts val="0"/>
              </a:spcAft>
              <a:buFont typeface="Courier New" panose="02070309020205020404" pitchFamily="49" charset="0"/>
              <a:buChar char="o"/>
              <a:defRPr sz="2493" kern="1200">
                <a:solidFill>
                  <a:srgbClr val="171610"/>
                </a:solidFill>
                <a:latin typeface="+mn-lt"/>
                <a:ea typeface="+mn-ea"/>
                <a:cs typeface="+mn-cs"/>
              </a:defRPr>
            </a:lvl2pPr>
            <a:lvl3pPr marL="1295396" indent="-259079" algn="l" defTabSz="1036317" rtl="0" eaLnBrk="1" latinLnBrk="0" hangingPunct="1">
              <a:lnSpc>
                <a:spcPct val="90000"/>
              </a:lnSpc>
              <a:spcBef>
                <a:spcPts val="680"/>
              </a:spcBef>
              <a:spcAft>
                <a:spcPts val="0"/>
              </a:spcAft>
              <a:buFont typeface="Wingdings" panose="05000000000000000000" pitchFamily="2" charset="2"/>
              <a:buChar char="§"/>
              <a:defRPr sz="2267" kern="1200">
                <a:solidFill>
                  <a:srgbClr val="171610"/>
                </a:solidFill>
                <a:latin typeface="+mn-lt"/>
                <a:ea typeface="+mn-ea"/>
                <a:cs typeface="+mn-cs"/>
              </a:defRPr>
            </a:lvl3pPr>
            <a:lvl4pPr marL="1813555" indent="-259079" algn="l" defTabSz="1036317" rtl="0" eaLnBrk="1" latinLnBrk="0" hangingPunct="1">
              <a:lnSpc>
                <a:spcPct val="90000"/>
              </a:lnSpc>
              <a:spcBef>
                <a:spcPts val="680"/>
              </a:spcBef>
              <a:spcAft>
                <a:spcPts val="0"/>
              </a:spcAft>
              <a:buFont typeface="Arial" panose="020B0604020202020204" pitchFamily="34" charset="0"/>
              <a:buChar char="–"/>
              <a:defRPr sz="2040" kern="1200">
                <a:solidFill>
                  <a:srgbClr val="171610"/>
                </a:solidFill>
                <a:latin typeface="+mn-lt"/>
                <a:ea typeface="+mn-ea"/>
                <a:cs typeface="+mn-cs"/>
              </a:defRPr>
            </a:lvl4pPr>
            <a:lvl5pPr marL="2331713" indent="-259079" algn="l" defTabSz="1036317" rtl="0" eaLnBrk="1" latinLnBrk="0" hangingPunct="1">
              <a:lnSpc>
                <a:spcPct val="90000"/>
              </a:lnSpc>
              <a:spcBef>
                <a:spcPts val="680"/>
              </a:spcBef>
              <a:spcAft>
                <a:spcPts val="0"/>
              </a:spcAft>
              <a:buFont typeface="Arial" panose="020B0604020202020204" pitchFamily="34" charset="0"/>
              <a:buChar char="•"/>
              <a:defRPr sz="1813" kern="1200">
                <a:solidFill>
                  <a:srgbClr val="171610"/>
                </a:solidFill>
                <a:latin typeface="+mn-lt"/>
                <a:ea typeface="+mn-ea"/>
                <a:cs typeface="+mn-cs"/>
              </a:defRPr>
            </a:lvl5pPr>
            <a:lvl6pPr marL="2849872"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30"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89"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47" indent="-259079" algn="l" defTabSz="1036317"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0" indent="0" defTabSz="914400" fontAlgn="base">
              <a:lnSpc>
                <a:spcPct val="100000"/>
              </a:lnSpc>
              <a:spcBef>
                <a:spcPct val="20000"/>
              </a:spcBef>
              <a:spcAft>
                <a:spcPct val="0"/>
              </a:spcAft>
              <a:buFont typeface="Arial" panose="020B0604020202020204" pitchFamily="34" charset="0"/>
              <a:buNone/>
              <a:defRPr/>
            </a:pPr>
            <a:r>
              <a:rPr lang="en-US" sz="2000" dirty="0">
                <a:ea typeface="Calibri" panose="020F0502020204030204" pitchFamily="34" charset="0"/>
                <a:cs typeface="Calibri" panose="020F0502020204030204" pitchFamily="34" charset="0"/>
              </a:rPr>
              <a:t>Authorized Subcontractors:  </a:t>
            </a:r>
            <a:r>
              <a:rPr lang="en-US" sz="1800" dirty="0">
                <a:ea typeface="Calibri" panose="020F0502020204030204" pitchFamily="34" charset="0"/>
                <a:cs typeface="Calibri" panose="020F0502020204030204" pitchFamily="34" charset="0"/>
              </a:rPr>
              <a:t>businesses and organizations that perform work for a Federal contractor that is related to and necessary for the performance of a Federal contract. </a:t>
            </a:r>
          </a:p>
          <a:p>
            <a:pPr marL="0" indent="0" defTabSz="914400" fontAlgn="base">
              <a:lnSpc>
                <a:spcPct val="100000"/>
              </a:lnSpc>
              <a:spcBef>
                <a:spcPct val="20000"/>
              </a:spcBef>
              <a:spcAft>
                <a:spcPct val="0"/>
              </a:spcAft>
              <a:buFont typeface="Arial" panose="020B0604020202020204" pitchFamily="34" charset="0"/>
              <a:buNone/>
              <a:defRPr/>
            </a:pPr>
            <a:endParaRPr lang="en-US" dirty="0">
              <a:ea typeface="ＭＳ Ｐゴシック" pitchFamily="1" charset="-128"/>
              <a:cs typeface="Calibri" panose="020F0502020204030204" pitchFamily="34" charset="0"/>
            </a:endParaRPr>
          </a:p>
          <a:p>
            <a:pPr defTabSz="914400" fontAlgn="base">
              <a:lnSpc>
                <a:spcPct val="100000"/>
              </a:lnSpc>
              <a:spcBef>
                <a:spcPct val="20000"/>
              </a:spcBef>
              <a:spcAft>
                <a:spcPct val="0"/>
              </a:spcAft>
              <a:defRPr/>
            </a:pPr>
            <a:r>
              <a:rPr lang="en-US" sz="2000" dirty="0">
                <a:ea typeface="ＭＳ Ｐゴシック" pitchFamily="1" charset="-128"/>
                <a:cs typeface="Calibri" panose="020F0502020204030204" pitchFamily="34" charset="0"/>
              </a:rPr>
              <a:t>Historically Black Colleges and Universities (HBCUs)</a:t>
            </a:r>
          </a:p>
          <a:p>
            <a:pPr defTabSz="914400" fontAlgn="base">
              <a:lnSpc>
                <a:spcPct val="100000"/>
              </a:lnSpc>
              <a:spcBef>
                <a:spcPct val="20000"/>
              </a:spcBef>
              <a:spcAft>
                <a:spcPct val="0"/>
              </a:spcAft>
              <a:defRPr/>
            </a:pPr>
            <a:r>
              <a:rPr lang="en-US" sz="2000" dirty="0">
                <a:ea typeface="ＭＳ Ｐゴシック" pitchFamily="1" charset="-128"/>
                <a:cs typeface="Calibri" panose="020F0502020204030204" pitchFamily="34" charset="0"/>
              </a:rPr>
              <a:t>Minority Serving Institutions (MSIs)</a:t>
            </a:r>
          </a:p>
          <a:p>
            <a:pPr defTabSz="914400" fontAlgn="base">
              <a:lnSpc>
                <a:spcPct val="100000"/>
              </a:lnSpc>
              <a:spcBef>
                <a:spcPct val="20000"/>
              </a:spcBef>
              <a:spcAft>
                <a:spcPct val="0"/>
              </a:spcAft>
              <a:defRPr/>
            </a:pPr>
            <a:r>
              <a:rPr lang="en-US" sz="2000" dirty="0">
                <a:ea typeface="ＭＳ Ｐゴシック" pitchFamily="1" charset="-128"/>
                <a:cs typeface="Calibri" panose="020F0502020204030204" pitchFamily="34" charset="0"/>
              </a:rPr>
              <a:t>Small Business Development Centers (SBDCs)</a:t>
            </a:r>
          </a:p>
          <a:p>
            <a:pPr defTabSz="914400" fontAlgn="base">
              <a:lnSpc>
                <a:spcPct val="100000"/>
              </a:lnSpc>
              <a:spcBef>
                <a:spcPct val="20000"/>
              </a:spcBef>
              <a:spcAft>
                <a:spcPct val="0"/>
              </a:spcAft>
              <a:defRPr/>
            </a:pPr>
            <a:r>
              <a:rPr lang="en-US" sz="2000" dirty="0">
                <a:ea typeface="ＭＳ Ｐゴシック" pitchFamily="1" charset="-128"/>
                <a:cs typeface="Calibri" panose="020F0502020204030204" pitchFamily="34" charset="0"/>
              </a:rPr>
              <a:t>Apex Accelerators (Formerly PTACs)</a:t>
            </a:r>
          </a:p>
          <a:p>
            <a:pPr defTabSz="914400" fontAlgn="base">
              <a:lnSpc>
                <a:spcPct val="100000"/>
              </a:lnSpc>
              <a:spcBef>
                <a:spcPct val="20000"/>
              </a:spcBef>
              <a:spcAft>
                <a:spcPct val="0"/>
              </a:spcAft>
              <a:defRPr/>
            </a:pPr>
            <a:r>
              <a:rPr lang="en-US" sz="2000" dirty="0">
                <a:ea typeface="ＭＳ Ｐゴシック" pitchFamily="1" charset="-128"/>
                <a:cs typeface="Calibri" panose="020F0502020204030204" pitchFamily="34" charset="0"/>
              </a:rPr>
              <a:t>Manufacturing Extension Partnerships (MEPs)</a:t>
            </a:r>
          </a:p>
          <a:p>
            <a:pPr defTabSz="914400" fontAlgn="base">
              <a:lnSpc>
                <a:spcPct val="100000"/>
              </a:lnSpc>
              <a:spcBef>
                <a:spcPct val="20000"/>
              </a:spcBef>
              <a:spcAft>
                <a:spcPct val="0"/>
              </a:spcAft>
              <a:defRPr/>
            </a:pPr>
            <a:r>
              <a:rPr lang="en-US" sz="2000" dirty="0">
                <a:ea typeface="ＭＳ Ｐゴシック" pitchFamily="1" charset="-128"/>
                <a:cs typeface="Calibri" panose="020F0502020204030204" pitchFamily="34" charset="0"/>
              </a:rPr>
              <a:t>Women Business Centers (WBCs)</a:t>
            </a:r>
          </a:p>
          <a:p>
            <a:pPr defTabSz="914400" fontAlgn="base">
              <a:lnSpc>
                <a:spcPct val="100000"/>
              </a:lnSpc>
              <a:spcBef>
                <a:spcPct val="20000"/>
              </a:spcBef>
              <a:spcAft>
                <a:spcPct val="0"/>
              </a:spcAft>
              <a:defRPr/>
            </a:pPr>
            <a:r>
              <a:rPr lang="en-US" sz="2000" dirty="0">
                <a:ea typeface="ＭＳ Ｐゴシック" pitchFamily="1" charset="-128"/>
                <a:cs typeface="Calibri" panose="020F0502020204030204" pitchFamily="34" charset="0"/>
              </a:rPr>
              <a:t>Manufacturing Innovation Institutes (MIIs)</a:t>
            </a:r>
          </a:p>
          <a:p>
            <a:pPr defTabSz="914400" fontAlgn="base">
              <a:lnSpc>
                <a:spcPct val="100000"/>
              </a:lnSpc>
              <a:spcBef>
                <a:spcPct val="20000"/>
              </a:spcBef>
              <a:spcAft>
                <a:spcPct val="0"/>
              </a:spcAft>
              <a:defRPr/>
            </a:pPr>
            <a:endParaRPr lang="en-US" sz="2000" dirty="0">
              <a:ea typeface="ＭＳ Ｐゴシック" pitchFamily="1" charset="-128"/>
              <a:cs typeface="Calibri" panose="020F0502020204030204" pitchFamily="34" charset="0"/>
            </a:endParaRPr>
          </a:p>
          <a:p>
            <a:pPr marL="0" indent="0" defTabSz="914400" fontAlgn="base">
              <a:lnSpc>
                <a:spcPct val="100000"/>
              </a:lnSpc>
              <a:spcBef>
                <a:spcPct val="20000"/>
              </a:spcBef>
              <a:spcAft>
                <a:spcPct val="0"/>
              </a:spcAft>
              <a:buFont typeface="Arial" panose="020B0604020202020204" pitchFamily="34" charset="0"/>
              <a:buNone/>
              <a:defRPr/>
            </a:pPr>
            <a:endParaRPr lang="en-US" sz="1600" dirty="0">
              <a:ea typeface="ＭＳ Ｐゴシック" pitchFamily="1" charset="-128"/>
              <a:cs typeface="Calibri" panose="020F0502020204030204" pitchFamily="34" charset="0"/>
            </a:endParaRPr>
          </a:p>
          <a:p>
            <a:pPr marL="0" indent="0" defTabSz="914400" fontAlgn="base">
              <a:lnSpc>
                <a:spcPct val="100000"/>
              </a:lnSpc>
              <a:spcBef>
                <a:spcPct val="20000"/>
              </a:spcBef>
              <a:spcAft>
                <a:spcPct val="0"/>
              </a:spcAft>
              <a:buFont typeface="Arial" panose="020B0604020202020204" pitchFamily="34" charset="0"/>
              <a:buNone/>
              <a:defRPr/>
            </a:pPr>
            <a:endParaRPr lang="en-US" sz="1600" dirty="0">
              <a:ea typeface="ＭＳ Ｐゴシック" pitchFamily="1" charset="-128"/>
              <a:cs typeface="Calibri" panose="020F0502020204030204" pitchFamily="34" charset="0"/>
            </a:endParaRPr>
          </a:p>
          <a:p>
            <a:pPr marL="0" indent="0" defTabSz="914400" fontAlgn="base">
              <a:lnSpc>
                <a:spcPct val="100000"/>
              </a:lnSpc>
              <a:spcBef>
                <a:spcPct val="20000"/>
              </a:spcBef>
              <a:spcAft>
                <a:spcPct val="0"/>
              </a:spcAft>
              <a:buFont typeface="Arial" panose="020B0604020202020204" pitchFamily="34" charset="0"/>
              <a:buNone/>
              <a:defRPr/>
            </a:pPr>
            <a:r>
              <a:rPr lang="en-US" sz="1600" dirty="0">
                <a:ea typeface="ＭＳ Ｐゴシック" pitchFamily="1" charset="-128"/>
                <a:cs typeface="Calibri" panose="020F0502020204030204" pitchFamily="34" charset="0"/>
              </a:rPr>
              <a:t>*Note – DLA requires the use of Authorized Subcontractors at nlt 5% of the total agreement cost.</a:t>
            </a:r>
            <a:r>
              <a:rPr lang="en-US" sz="1600" dirty="0">
                <a:solidFill>
                  <a:schemeClr val="bg1"/>
                </a:solidFill>
                <a:ea typeface="ＭＳ Ｐゴシック" pitchFamily="1" charset="-128"/>
                <a:cs typeface="Calibri" panose="020F0502020204030204" pitchFamily="34" charset="0"/>
              </a:rPr>
              <a:t>**</a:t>
            </a:r>
            <a:endParaRPr lang="en-US" sz="1600" dirty="0">
              <a:solidFill>
                <a:schemeClr val="bg1"/>
              </a:solidFill>
              <a:ea typeface="ＭＳ Ｐゴシック" pitchFamily="1" charset="-128"/>
            </a:endParaRPr>
          </a:p>
        </p:txBody>
      </p:sp>
    </p:spTree>
    <p:extLst>
      <p:ext uri="{BB962C8B-B14F-4D97-AF65-F5344CB8AC3E}">
        <p14:creationId xmlns:p14="http://schemas.microsoft.com/office/powerpoint/2010/main" val="3749794928"/>
      </p:ext>
    </p:extLst>
  </p:cSld>
  <p:clrMapOvr>
    <a:masterClrMapping/>
  </p:clrMapOvr>
</p:sld>
</file>

<file path=ppt/theme/theme1.xml><?xml version="1.0" encoding="utf-8"?>
<a:theme xmlns:a="http://schemas.openxmlformats.org/drawingml/2006/main" name="Cover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Slides">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FPPMemoReleaseDate xmlns="b5b84264-8ca6-4921-9bf1-ad99b6e63de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2CB2D489C1E34EBC3829B95252154D" ma:contentTypeVersion="12" ma:contentTypeDescription="Create a new document." ma:contentTypeScope="" ma:versionID="97c2a003ec62cb759ec2f1b4bf6a0c6a">
  <xsd:schema xmlns:xsd="http://www.w3.org/2001/XMLSchema" xmlns:xs="http://www.w3.org/2001/XMLSchema" xmlns:p="http://schemas.microsoft.com/office/2006/metadata/properties" xmlns:ns2="b5b84264-8ca6-4921-9bf1-ad99b6e63de6" targetNamespace="http://schemas.microsoft.com/office/2006/metadata/properties" ma:root="true" ma:fieldsID="59ddcd1bcd4371d7bd5078e78b2628a1" ns2:_="">
    <xsd:import namespace="b5b84264-8ca6-4921-9bf1-ad99b6e63de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OFPPMemoReleaseDate"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b84264-8ca6-4921-9bf1-ad99b6e63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OFPPMemoReleaseDate" ma:index="12" nillable="true" ma:displayName="OFPP Memo Release Date" ma:format="DateOnly" ma:indexed="true" ma:internalName="OFPPMemoReleaseDate">
      <xsd:simpleType>
        <xsd:restriction base="dms:DateTim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18D645-6709-4AC3-B89B-7A9CBF2A4310}">
  <ds:schemaRefs>
    <ds:schemaRef ds:uri="47a3abd4-d8d0-4806-9114-bd49b1585f90"/>
    <ds:schemaRef ds:uri="db8209db-0e88-4ee4-86de-cace0fd64591"/>
    <ds:schemaRef ds:uri="http://schemas.microsoft.com/office/2006/metadata/properties"/>
    <ds:schemaRef ds:uri="http://schemas.microsoft.com/office/infopath/2007/PartnerControls"/>
    <ds:schemaRef ds:uri="9c2811d8-9047-42d4-b820-cdea9cab3ce7"/>
    <ds:schemaRef ds:uri="83028fa6-2549-43bd-ab48-d2cceff7e77f"/>
    <ds:schemaRef ds:uri="http://schemas.microsoft.com/sharepoint/v4"/>
  </ds:schemaRefs>
</ds:datastoreItem>
</file>

<file path=customXml/itemProps2.xml><?xml version="1.0" encoding="utf-8"?>
<ds:datastoreItem xmlns:ds="http://schemas.openxmlformats.org/officeDocument/2006/customXml" ds:itemID="{2C5D8458-750C-404A-872D-D39FA76297B0}"/>
</file>

<file path=customXml/itemProps3.xml><?xml version="1.0" encoding="utf-8"?>
<ds:datastoreItem xmlns:ds="http://schemas.openxmlformats.org/officeDocument/2006/customXml" ds:itemID="{0493ED3D-638C-4755-AA9B-20BCF08A39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1788</TotalTime>
  <Words>1903</Words>
  <Application>Microsoft Office PowerPoint</Application>
  <PresentationFormat>Custom</PresentationFormat>
  <Paragraphs>260</Paragraphs>
  <Slides>15</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15</vt:i4>
      </vt:variant>
    </vt:vector>
  </HeadingPairs>
  <TitlesOfParts>
    <vt:vector size="31" baseType="lpstr">
      <vt:lpstr>ＭＳ Ｐゴシック</vt:lpstr>
      <vt:lpstr>Arial</vt:lpstr>
      <vt:lpstr>Bahnschrift SemiBold</vt:lpstr>
      <vt:lpstr>Calibri</vt:lpstr>
      <vt:lpstr>Calibri Light</vt:lpstr>
      <vt:lpstr>Courier New</vt:lpstr>
      <vt:lpstr>Lato</vt:lpstr>
      <vt:lpstr>Raleway Black</vt:lpstr>
      <vt:lpstr>Symbol</vt:lpstr>
      <vt:lpstr>Times New Roman</vt:lpstr>
      <vt:lpstr>Wingdings</vt:lpstr>
      <vt:lpstr>Cover Slide</vt:lpstr>
      <vt:lpstr>2_Content Slide</vt:lpstr>
      <vt:lpstr>1_Content Slide</vt:lpstr>
      <vt:lpstr>End Slides</vt:lpstr>
      <vt:lpstr>Blank Slide</vt:lpstr>
      <vt:lpstr>PowerPoint Presentation</vt:lpstr>
      <vt:lpstr>Defense Logistics Agency Office Of Small Business Programs</vt:lpstr>
      <vt:lpstr>MPP Benefits</vt:lpstr>
      <vt:lpstr>Who Can Participate?</vt:lpstr>
      <vt:lpstr>DLA’s Approach To The MPP</vt:lpstr>
      <vt:lpstr>MPP Agreement Types</vt:lpstr>
      <vt:lpstr>Pertinent Information</vt:lpstr>
      <vt:lpstr>MPP Forms Of Assistance</vt:lpstr>
      <vt:lpstr>MPP Authorized Subcontractors</vt:lpstr>
      <vt:lpstr>DLA MPP Areas Of Focus  </vt:lpstr>
      <vt:lpstr>Steps In Participating</vt:lpstr>
      <vt:lpstr>Pitch Presentation Briefing Requirements</vt:lpstr>
      <vt:lpstr>MPP References and Links</vt:lpstr>
      <vt:lpstr>DLA MPP Contact Information</vt:lpstr>
      <vt:lpstr>PowerPoint Presentation</vt:lpstr>
    </vt:vector>
  </TitlesOfParts>
  <Manager>martin.binder@dla.mil</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dc:creator>
  <cp:lastModifiedBy>Massey, Armenthia F (Mint) CIV DLA SMALL BUSINESS PROG (USA)</cp:lastModifiedBy>
  <cp:revision>33</cp:revision>
  <dcterms:created xsi:type="dcterms:W3CDTF">2024-04-17T19:52:04Z</dcterms:created>
  <dcterms:modified xsi:type="dcterms:W3CDTF">2025-05-06T19:23:12Z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0x0101009E2CB2D489C1E34EBC3829B95252154D</vt:lpwstr>
  </property>
  <property fmtid="{D5CDD505-2E9C-101B-9397-08002B2CF9AE}" pid="3" name="MediaServiceImageTags">
    <vt:lpwstr/>
  </property>
</Properties>
</file>